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sldIdLst>
    <p:sldId id="444" r:id="rId2"/>
    <p:sldId id="257" r:id="rId3"/>
    <p:sldId id="467" r:id="rId4"/>
    <p:sldId id="465" r:id="rId5"/>
    <p:sldId id="468" r:id="rId6"/>
    <p:sldId id="469" r:id="rId7"/>
    <p:sldId id="466" r:id="rId8"/>
    <p:sldId id="261" r:id="rId9"/>
    <p:sldId id="282" r:id="rId10"/>
    <p:sldId id="379" r:id="rId11"/>
    <p:sldId id="453" r:id="rId12"/>
    <p:sldId id="451" r:id="rId13"/>
    <p:sldId id="454" r:id="rId14"/>
    <p:sldId id="455" r:id="rId15"/>
    <p:sldId id="390" r:id="rId16"/>
    <p:sldId id="389" r:id="rId17"/>
    <p:sldId id="391" r:id="rId18"/>
    <p:sldId id="393" r:id="rId19"/>
    <p:sldId id="395" r:id="rId20"/>
    <p:sldId id="470" r:id="rId21"/>
    <p:sldId id="472" r:id="rId22"/>
    <p:sldId id="471" r:id="rId23"/>
    <p:sldId id="473" r:id="rId24"/>
    <p:sldId id="474" r:id="rId25"/>
    <p:sldId id="322" r:id="rId26"/>
    <p:sldId id="396" r:id="rId27"/>
    <p:sldId id="397" r:id="rId28"/>
    <p:sldId id="440" r:id="rId29"/>
    <p:sldId id="442" r:id="rId30"/>
    <p:sldId id="443" r:id="rId31"/>
    <p:sldId id="399" r:id="rId32"/>
    <p:sldId id="400" r:id="rId33"/>
    <p:sldId id="401" r:id="rId34"/>
    <p:sldId id="413" r:id="rId35"/>
    <p:sldId id="446" r:id="rId36"/>
    <p:sldId id="435" r:id="rId37"/>
    <p:sldId id="436" r:id="rId38"/>
    <p:sldId id="439" r:id="rId39"/>
    <p:sldId id="447" r:id="rId40"/>
    <p:sldId id="414" r:id="rId41"/>
    <p:sldId id="420" r:id="rId42"/>
    <p:sldId id="416" r:id="rId43"/>
    <p:sldId id="417" r:id="rId44"/>
    <p:sldId id="366" r:id="rId45"/>
    <p:sldId id="457" r:id="rId46"/>
    <p:sldId id="458" r:id="rId4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9317E0A-320A-4B29-8A06-12D25750B9C0}">
          <p14:sldIdLst>
            <p14:sldId id="444"/>
            <p14:sldId id="257"/>
            <p14:sldId id="467"/>
            <p14:sldId id="465"/>
            <p14:sldId id="468"/>
            <p14:sldId id="469"/>
            <p14:sldId id="466"/>
            <p14:sldId id="261"/>
            <p14:sldId id="282"/>
            <p14:sldId id="379"/>
            <p14:sldId id="453"/>
            <p14:sldId id="451"/>
            <p14:sldId id="454"/>
            <p14:sldId id="455"/>
            <p14:sldId id="390"/>
            <p14:sldId id="389"/>
            <p14:sldId id="391"/>
            <p14:sldId id="393"/>
            <p14:sldId id="395"/>
            <p14:sldId id="470"/>
            <p14:sldId id="472"/>
            <p14:sldId id="471"/>
            <p14:sldId id="473"/>
            <p14:sldId id="474"/>
            <p14:sldId id="322"/>
            <p14:sldId id="396"/>
            <p14:sldId id="397"/>
            <p14:sldId id="440"/>
            <p14:sldId id="442"/>
            <p14:sldId id="443"/>
            <p14:sldId id="399"/>
            <p14:sldId id="400"/>
            <p14:sldId id="401"/>
            <p14:sldId id="413"/>
            <p14:sldId id="446"/>
            <p14:sldId id="435"/>
            <p14:sldId id="436"/>
            <p14:sldId id="439"/>
            <p14:sldId id="447"/>
            <p14:sldId id="414"/>
            <p14:sldId id="420"/>
            <p14:sldId id="416"/>
            <p14:sldId id="417"/>
            <p14:sldId id="366"/>
            <p14:sldId id="457"/>
            <p14:sldId id="458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CC66FF"/>
    <a:srgbClr val="FFFF66"/>
    <a:srgbClr val="400080"/>
    <a:srgbClr val="FF0080"/>
    <a:srgbClr val="8000FF"/>
    <a:srgbClr val="FF6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935" autoAdjust="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212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3>
</file>

<file path=ppt/media/media2.mp3>
</file>

<file path=ppt/media/media3.mp3>
</file>

<file path=ppt/media/media4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63E973-B092-C644-89DC-AE8A3A45C32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74703-5D81-744D-9877-38E512D94B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19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9083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F6E92-38E5-FA4C-BF11-4F7A6F24D35C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3538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F6E92-38E5-FA4C-BF11-4F7A6F24D35C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353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F6E92-38E5-FA4C-BF11-4F7A6F24D35C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397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CF6E92-38E5-FA4C-BF11-4F7A6F24D35C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39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74703-5D81-744D-9877-38E512D94B7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185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B74703-5D81-744D-9877-38E512D94B7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185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A0E52-DE02-3C49-AB0A-0A3F7773954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1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428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163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71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7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7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34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636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907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255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173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71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7387C-6583-C547-AF39-BB1D4390D4CC}" type="datetimeFigureOut">
              <a:rPr lang="en-US" smtClean="0"/>
              <a:pPr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19217-D878-F14C-AAAC-678D602A7C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88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kleartextbook.com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kleartextbook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kleartextbook.com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kleartextbook.com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kleartextbook.com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kleartextbook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kleartextbook.com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kleartextbook.com/" TargetMode="External"/><Relationship Id="rId4" Type="http://schemas.openxmlformats.org/officeDocument/2006/relationships/image" Target="../media/image12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4.png"/><Relationship Id="rId4" Type="http://schemas.openxmlformats.org/officeDocument/2006/relationships/hyperlink" Target="https://kleartextbook.com/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kleartextbook.com/" TargetMode="External"/><Relationship Id="rId4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kleartextbook.com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kleartextbook.com/" TargetMode="External"/><Relationship Id="rId4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kleartextbook.com/" TargetMode="Externa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leartextbook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oof-750072_1280.png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57267" y="-1"/>
            <a:ext cx="6386733" cy="68580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5591" y="2488310"/>
            <a:ext cx="4592091" cy="387798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 fontAlgn="t"/>
            <a:r>
              <a:rPr lang="en-US" sz="6000" b="1" dirty="0" smtClean="0">
                <a:latin typeface="Arial Black"/>
                <a:cs typeface="Arial Black"/>
              </a:rPr>
              <a:t>Review of </a:t>
            </a:r>
          </a:p>
          <a:p>
            <a:pPr algn="ctr" fontAlgn="t"/>
            <a:r>
              <a:rPr lang="en-US" sz="6000" b="1" u="sng" dirty="0" smtClean="0">
                <a:latin typeface="Arial Black"/>
                <a:cs typeface="Arial Black"/>
              </a:rPr>
              <a:t>Level 1 </a:t>
            </a:r>
          </a:p>
          <a:p>
            <a:pPr algn="ctr" fontAlgn="t"/>
            <a:r>
              <a:rPr lang="en-US" sz="6000" b="1" u="sng" dirty="0" smtClean="0">
                <a:latin typeface="Arial Black"/>
                <a:cs typeface="Arial Black"/>
              </a:rPr>
              <a:t>Lesson 3</a:t>
            </a:r>
            <a:endParaRPr lang="en-US" sz="6000" b="1" u="sng" dirty="0" smtClean="0">
              <a:latin typeface="Arial Black"/>
              <a:cs typeface="Arial Black"/>
            </a:endParaRPr>
          </a:p>
          <a:p>
            <a:pPr algn="ctr" fontAlgn="t"/>
            <a:endParaRPr lang="en-US" altLang="ko-KR" sz="2200" b="1" u="sng" dirty="0" smtClean="0">
              <a:latin typeface="Arial Black"/>
              <a:cs typeface="Arial Black"/>
            </a:endParaRPr>
          </a:p>
          <a:p>
            <a:pPr algn="ctr" fontAlgn="t"/>
            <a:r>
              <a:rPr lang="ko-KR" altLang="en-US" sz="2200" b="1" dirty="0" smtClean="0">
                <a:latin typeface="Arial Black"/>
                <a:cs typeface="Arial Black"/>
              </a:rPr>
              <a:t>이원희 선생님 </a:t>
            </a:r>
            <a:endParaRPr lang="en-US" altLang="ko-KR" sz="2200" b="1" dirty="0" smtClean="0">
              <a:latin typeface="Arial Black"/>
              <a:cs typeface="Arial Black"/>
            </a:endParaRPr>
          </a:p>
          <a:p>
            <a:pPr algn="ctr" fontAlgn="t"/>
            <a:r>
              <a:rPr lang="en-US" altLang="ko-KR" sz="2200" b="1" dirty="0" smtClean="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rPr>
              <a:t>Wonhee Lee</a:t>
            </a:r>
            <a:endParaRPr lang="en-US" sz="2200" b="1" dirty="0" smtClean="0">
              <a:solidFill>
                <a:schemeClr val="bg1">
                  <a:lumMod val="65000"/>
                </a:schemeClr>
              </a:solidFill>
              <a:latin typeface="Arial Black"/>
              <a:cs typeface="Arial Black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 cstate="print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7537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5230545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G3.1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000" b="1" dirty="0" smtClean="0"/>
                        <a:t>Expressing possession:</a:t>
                      </a:r>
                      <a:r>
                        <a:rPr lang="ko-KR" altLang="en-US" sz="3000" b="1" dirty="0" smtClean="0"/>
                        <a:t> 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N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이</a:t>
                      </a:r>
                      <a:r>
                        <a:rPr lang="en-US" altLang="ko-KR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가 있어요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820615" y="1680305"/>
            <a:ext cx="7731213" cy="76199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802692" y="1680305"/>
            <a:ext cx="5808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/>
              <a:t>possession:</a:t>
            </a:r>
            <a:r>
              <a:rPr lang="ko-KR" altLang="en-US" sz="3600" b="1" dirty="0" smtClean="0"/>
              <a:t> </a:t>
            </a:r>
            <a:r>
              <a:rPr lang="en-US" sz="3200" dirty="0"/>
              <a:t>to </a:t>
            </a:r>
            <a:r>
              <a:rPr lang="en-US" sz="3200" dirty="0" smtClean="0"/>
              <a:t>have/</a:t>
            </a:r>
            <a:r>
              <a:rPr lang="en-US" sz="3200" dirty="0"/>
              <a:t>to not </a:t>
            </a:r>
            <a:r>
              <a:rPr lang="en-US" sz="3200" dirty="0" smtClean="0"/>
              <a:t>have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451676" y="3948774"/>
            <a:ext cx="246695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질문이</a:t>
            </a:r>
            <a:r>
              <a:rPr lang="ko-KR" altLang="en-US" sz="2800" b="1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 있어요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 algn="ctr"/>
            <a:r>
              <a:rPr lang="ko-KR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 </a:t>
            </a:r>
            <a:r>
              <a:rPr lang="en-US" altLang="ko-KR" dirty="0" smtClean="0">
                <a:solidFill>
                  <a:srgbClr val="FF0080"/>
                </a:solidFill>
              </a:rPr>
              <a:t>have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a question.)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06475" y="5271587"/>
            <a:ext cx="255736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숙제가 </a:t>
            </a:r>
            <a:r>
              <a:rPr lang="ko-KR" altLang="en-US" sz="2800" b="1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없어요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 algn="ctr"/>
            <a:r>
              <a:rPr lang="ko-KR" altLang="ko-KR" dirty="0" smtClean="0">
                <a:solidFill>
                  <a:srgbClr val="7F7F7F"/>
                </a:solidFill>
              </a:rPr>
              <a:t>(</a:t>
            </a:r>
            <a:r>
              <a:rPr lang="en-US" altLang="ko-KR" dirty="0" smtClean="0">
                <a:solidFill>
                  <a:srgbClr val="7F7F7F"/>
                </a:solidFill>
              </a:rPr>
              <a:t>I </a:t>
            </a:r>
            <a:r>
              <a:rPr lang="en-US" altLang="ko-KR" dirty="0" smtClean="0">
                <a:solidFill>
                  <a:srgbClr val="FF0080"/>
                </a:solidFill>
              </a:rPr>
              <a:t>don’t have</a:t>
            </a:r>
            <a:r>
              <a:rPr lang="en-US" altLang="ko-KR" dirty="0" smtClean="0">
                <a:solidFill>
                  <a:srgbClr val="7F7F7F"/>
                </a:solidFill>
              </a:rPr>
              <a:t> homework.)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20615" y="2658682"/>
            <a:ext cx="77312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When used as ‘to have/to not have’,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있다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없다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dirty="0" smtClean="0"/>
              <a:t>are usually preceded by [Noun +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이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가</a:t>
            </a:r>
            <a:r>
              <a:rPr lang="en-US" altLang="ko-KR" sz="2400" dirty="0" smtClean="0"/>
              <a:t>].</a:t>
            </a:r>
            <a:endParaRPr lang="en-US" sz="2400" dirty="0"/>
          </a:p>
        </p:txBody>
      </p:sp>
      <p:sp>
        <p:nvSpPr>
          <p:cNvPr id="8" name="직사각형 7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550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0068927"/>
              </p:ext>
            </p:extLst>
          </p:nvPr>
        </p:nvGraphicFramePr>
        <p:xfrm>
          <a:off x="192646" y="665637"/>
          <a:ext cx="8773380" cy="853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658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20756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800" dirty="0" smtClean="0">
                          <a:latin typeface="Arial Black"/>
                          <a:cs typeface="Arial Black"/>
                        </a:rPr>
                        <a:t>연습 </a:t>
                      </a:r>
                      <a:r>
                        <a:rPr lang="en-US" altLang="ko-KR" sz="2200" dirty="0" smtClean="0">
                          <a:latin typeface="Arial Black"/>
                          <a:cs typeface="Arial Black"/>
                        </a:rPr>
                        <a:t>Practice</a:t>
                      </a:r>
                      <a:endParaRPr lang="en-US" sz="22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000" b="1" dirty="0" smtClean="0"/>
                        <a:t>Expressing possession:</a:t>
                      </a:r>
                      <a:r>
                        <a:rPr lang="ko-KR" altLang="en-US" sz="3000" b="1" dirty="0" smtClean="0"/>
                        <a:t> 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N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이</a:t>
                      </a:r>
                      <a:r>
                        <a:rPr lang="en-US" altLang="ko-KR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가 있어요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2800" b="1" dirty="0" smtClean="0">
                          <a:latin typeface="나눔고딕"/>
                          <a:ea typeface="나눔고딕"/>
                          <a:cs typeface="나눔고딕"/>
                        </a:rPr>
                        <a:t>없어요</a:t>
                      </a:r>
                      <a:endParaRPr lang="en-US" sz="28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978145" y="1736619"/>
            <a:ext cx="3640740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질문</a:t>
            </a:r>
            <a:r>
              <a:rPr lang="ko-KR" altLang="en-US" sz="2800" b="1" dirty="0" smtClean="0">
                <a:solidFill>
                  <a:srgbClr val="C00000"/>
                </a:solidFill>
                <a:latin typeface="나눔고딕"/>
                <a:ea typeface="나눔고딕"/>
                <a:cs typeface="나눔고딕"/>
              </a:rPr>
              <a:t>이</a:t>
            </a:r>
            <a:r>
              <a:rPr lang="ko-KR" altLang="en-US" sz="2800" b="1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b="1" dirty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있어요</a:t>
            </a:r>
            <a:r>
              <a:rPr lang="en-US" altLang="ko-KR" sz="2800" b="1" dirty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800" b="1" dirty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없어요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 algn="ctr"/>
            <a:r>
              <a:rPr lang="ko-KR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 </a:t>
            </a:r>
            <a:r>
              <a:rPr lang="en-US" altLang="ko-KR" dirty="0" smtClean="0">
                <a:solidFill>
                  <a:schemeClr val="bg1">
                    <a:lumMod val="65000"/>
                  </a:schemeClr>
                </a:solidFill>
              </a:rPr>
              <a:t>have </a:t>
            </a:r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question.)</a:t>
            </a:r>
          </a:p>
          <a:p>
            <a:pPr algn="ctr"/>
            <a:endParaRPr lang="en-US" altLang="ko-KR" sz="2800" b="1" dirty="0" smtClean="0">
              <a:latin typeface="나눔고딕"/>
              <a:ea typeface="나눔고딕"/>
              <a:cs typeface="나눔고딕"/>
            </a:endParaRPr>
          </a:p>
          <a:p>
            <a:pPr algn="ctr"/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Consonant </a:t>
            </a:r>
            <a:r>
              <a:rPr lang="en-US" altLang="ko-KR" sz="2800" b="1" dirty="0">
                <a:latin typeface="나눔고딕"/>
                <a:ea typeface="나눔고딕"/>
                <a:cs typeface="나눔고딕"/>
              </a:rPr>
              <a:t>ending</a:t>
            </a:r>
          </a:p>
          <a:p>
            <a:pPr algn="ctr"/>
            <a:r>
              <a:rPr lang="en-US" altLang="ko-KR" sz="2800" b="1" dirty="0">
                <a:latin typeface="나눔고딕"/>
                <a:ea typeface="나눔고딕"/>
                <a:cs typeface="나눔고딕"/>
              </a:rPr>
              <a:t>____</a:t>
            </a:r>
            <a:r>
              <a:rPr lang="ko-KR" altLang="en-US" sz="2800" b="1" dirty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이 </a:t>
            </a:r>
            <a:r>
              <a:rPr lang="ko-KR" altLang="en-US" sz="2800" b="1" dirty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있어요</a:t>
            </a:r>
            <a:r>
              <a:rPr lang="en-US" altLang="ko-KR" sz="2800" b="1" dirty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800" b="1" dirty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없어요</a:t>
            </a:r>
            <a:r>
              <a:rPr lang="en-US" altLang="ko-KR" b="1" dirty="0">
                <a:latin typeface="나눔고딕"/>
                <a:ea typeface="나눔고딕"/>
                <a:cs typeface="나눔고딕"/>
              </a:rPr>
              <a:t>.</a:t>
            </a:r>
          </a:p>
          <a:p>
            <a:pPr algn="ctr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60712" y="4343217"/>
            <a:ext cx="3934090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숙제</a:t>
            </a:r>
            <a:r>
              <a:rPr lang="ko-KR" altLang="en-US" sz="2800" b="1" dirty="0" smtClean="0">
                <a:solidFill>
                  <a:srgbClr val="C00000"/>
                </a:solidFill>
                <a:latin typeface="나눔고딕"/>
                <a:ea typeface="나눔고딕"/>
                <a:cs typeface="나눔고딕"/>
              </a:rPr>
              <a:t>가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b="1" dirty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있어요</a:t>
            </a:r>
            <a:r>
              <a:rPr lang="en-US" altLang="ko-KR" sz="2800" b="1" dirty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800" b="1" dirty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없어요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 algn="ctr"/>
            <a:r>
              <a:rPr lang="ko-KR" altLang="ko-KR" dirty="0" smtClean="0">
                <a:solidFill>
                  <a:srgbClr val="7F7F7F"/>
                </a:solidFill>
              </a:rPr>
              <a:t>(</a:t>
            </a:r>
            <a:r>
              <a:rPr lang="en-US" altLang="ko-KR" dirty="0" smtClean="0">
                <a:solidFill>
                  <a:srgbClr val="7F7F7F"/>
                </a:solidFill>
              </a:rPr>
              <a:t>I </a:t>
            </a:r>
            <a:r>
              <a:rPr lang="en-US" altLang="ko-KR" dirty="0" smtClean="0">
                <a:solidFill>
                  <a:srgbClr val="FF0080"/>
                </a:solidFill>
              </a:rPr>
              <a:t>don’t have</a:t>
            </a:r>
            <a:r>
              <a:rPr lang="en-US" altLang="ko-KR" dirty="0" smtClean="0">
                <a:solidFill>
                  <a:srgbClr val="7F7F7F"/>
                </a:solidFill>
              </a:rPr>
              <a:t> homework.)</a:t>
            </a:r>
          </a:p>
          <a:p>
            <a:pPr algn="ctr"/>
            <a:endParaRPr lang="en-US" altLang="ko-KR" dirty="0" smtClean="0">
              <a:solidFill>
                <a:srgbClr val="7F7F7F"/>
              </a:solidFill>
            </a:endParaRPr>
          </a:p>
          <a:p>
            <a:pPr algn="ctr"/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Vowel ending</a:t>
            </a:r>
          </a:p>
          <a:p>
            <a:pPr algn="ctr"/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_____</a:t>
            </a:r>
            <a:r>
              <a:rPr lang="ko-KR" altLang="en-US" sz="3300" b="1" dirty="0" smtClean="0">
                <a:solidFill>
                  <a:srgbClr val="C00000"/>
                </a:solidFill>
                <a:latin typeface="나눔고딕"/>
                <a:ea typeface="나눔고딕"/>
                <a:cs typeface="나눔고딕"/>
              </a:rPr>
              <a:t>가</a:t>
            </a:r>
            <a:r>
              <a:rPr lang="ko-KR" altLang="en-US" sz="2800" b="1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 있어요</a:t>
            </a:r>
            <a:r>
              <a:rPr lang="en-US" altLang="ko-KR" sz="2800" b="1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800" b="1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없어요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dirty="0">
              <a:solidFill>
                <a:srgbClr val="7F7F7F"/>
              </a:solidFill>
            </a:endParaRPr>
          </a:p>
        </p:txBody>
      </p:sp>
      <p:sp>
        <p:nvSpPr>
          <p:cNvPr id="8" name="직사각형 7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26856" y="1747545"/>
            <a:ext cx="4088873" cy="4324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defRPr/>
            </a:pPr>
            <a:r>
              <a:rPr lang="ko-KR" altLang="en-US" sz="2500" dirty="0">
                <a:ea typeface="나눔고딕"/>
                <a:cs typeface="나눔고딕"/>
              </a:rPr>
              <a:t>경제학 </a:t>
            </a:r>
            <a:r>
              <a:rPr lang="en-US" altLang="ko-KR" sz="2500" dirty="0">
                <a:ea typeface="나눔고딕"/>
                <a:cs typeface="나눔고딕"/>
              </a:rPr>
              <a:t>	</a:t>
            </a:r>
            <a:r>
              <a:rPr lang="en-US" altLang="ko-KR" sz="2500" dirty="0" smtClean="0">
                <a:ea typeface="나눔고딕"/>
                <a:cs typeface="나눔고딕"/>
              </a:rPr>
              <a:t>economics</a:t>
            </a:r>
            <a:endParaRPr lang="en-US" altLang="ko-KR" sz="25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sz="2500" dirty="0">
                <a:ea typeface="나눔고딕"/>
                <a:cs typeface="나눔고딕"/>
              </a:rPr>
              <a:t>교과서</a:t>
            </a:r>
            <a:r>
              <a:rPr lang="en-US" altLang="ko-KR" sz="2500" dirty="0">
                <a:ea typeface="나눔고딕"/>
                <a:cs typeface="나눔고딕"/>
              </a:rPr>
              <a:t>		</a:t>
            </a:r>
            <a:r>
              <a:rPr lang="en-US" altLang="ko-KR" sz="2500" dirty="0" smtClean="0">
                <a:ea typeface="나눔고딕"/>
                <a:cs typeface="나눔고딕"/>
              </a:rPr>
              <a:t>textbook</a:t>
            </a:r>
            <a:endParaRPr lang="en-US" altLang="ko-KR" sz="25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sz="2500" dirty="0">
                <a:ea typeface="나눔고딕"/>
                <a:cs typeface="나눔고딕"/>
              </a:rPr>
              <a:t>교실</a:t>
            </a:r>
            <a:r>
              <a:rPr lang="en-US" altLang="ko-KR" sz="2500" dirty="0">
                <a:ea typeface="나눔고딕"/>
                <a:cs typeface="나눔고딕"/>
              </a:rPr>
              <a:t>		</a:t>
            </a:r>
            <a:r>
              <a:rPr lang="en-US" altLang="ko-KR" sz="2500" dirty="0" smtClean="0">
                <a:ea typeface="나눔고딕"/>
                <a:cs typeface="나눔고딕"/>
              </a:rPr>
              <a:t>classroom</a:t>
            </a:r>
            <a:endParaRPr lang="en-US" altLang="ko-KR" sz="25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sz="2500" dirty="0" smtClean="0">
                <a:ea typeface="나눔고딕"/>
                <a:cs typeface="나눔고딕"/>
              </a:rPr>
              <a:t>사전</a:t>
            </a:r>
            <a:r>
              <a:rPr lang="en-US" altLang="ko-KR" sz="2500" dirty="0">
                <a:ea typeface="나눔고딕"/>
                <a:cs typeface="나눔고딕"/>
              </a:rPr>
              <a:t>		</a:t>
            </a:r>
            <a:r>
              <a:rPr lang="en-US" altLang="ko-KR" sz="2500" dirty="0" smtClean="0">
                <a:ea typeface="나눔고딕"/>
                <a:cs typeface="나눔고딕"/>
              </a:rPr>
              <a:t>dictionary</a:t>
            </a:r>
            <a:endParaRPr lang="en-US" altLang="ko-KR" sz="25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sz="2500" dirty="0">
                <a:ea typeface="나눔고딕"/>
                <a:cs typeface="나눔고딕"/>
              </a:rPr>
              <a:t>수업</a:t>
            </a:r>
            <a:r>
              <a:rPr lang="en-US" altLang="ko-KR" sz="2500" dirty="0">
                <a:solidFill>
                  <a:srgbClr val="FF6600"/>
                </a:solidFill>
                <a:ea typeface="나눔고딕"/>
                <a:cs typeface="나눔고딕"/>
              </a:rPr>
              <a:t>	</a:t>
            </a:r>
            <a:r>
              <a:rPr lang="en-US" altLang="ko-KR" sz="2500" dirty="0">
                <a:ea typeface="나눔고딕"/>
                <a:cs typeface="나눔고딕"/>
              </a:rPr>
              <a:t>	</a:t>
            </a:r>
            <a:r>
              <a:rPr lang="en-US" altLang="ko-KR" sz="2500" dirty="0" smtClean="0">
                <a:ea typeface="나눔고딕"/>
                <a:cs typeface="나눔고딕"/>
              </a:rPr>
              <a:t>course</a:t>
            </a:r>
            <a:r>
              <a:rPr lang="en-US" altLang="ko-KR" sz="2500" dirty="0">
                <a:ea typeface="나눔고딕"/>
                <a:cs typeface="나눔고딕"/>
              </a:rPr>
              <a:t>; class</a:t>
            </a:r>
          </a:p>
          <a:p>
            <a:pPr latinLnBrk="1">
              <a:defRPr/>
            </a:pPr>
            <a:r>
              <a:rPr lang="ko-KR" altLang="en-US" sz="2500" dirty="0">
                <a:ea typeface="나눔고딕"/>
                <a:cs typeface="나눔고딕"/>
              </a:rPr>
              <a:t>시간</a:t>
            </a:r>
            <a:r>
              <a:rPr lang="en-US" altLang="ko-KR" sz="2500" dirty="0">
                <a:ea typeface="나눔고딕"/>
                <a:cs typeface="나눔고딕"/>
              </a:rPr>
              <a:t>		</a:t>
            </a:r>
            <a:r>
              <a:rPr lang="en-US" altLang="ko-KR" sz="2500" dirty="0" smtClean="0">
                <a:ea typeface="나눔고딕"/>
                <a:cs typeface="나눔고딕"/>
              </a:rPr>
              <a:t>1</a:t>
            </a:r>
            <a:r>
              <a:rPr lang="en-US" altLang="ko-KR" sz="2500" dirty="0">
                <a:ea typeface="나눔고딕"/>
                <a:cs typeface="나눔고딕"/>
              </a:rPr>
              <a:t>. </a:t>
            </a:r>
            <a:r>
              <a:rPr lang="en-US" altLang="ko-KR" sz="2500" dirty="0" smtClean="0">
                <a:ea typeface="나눔고딕"/>
                <a:cs typeface="나눔고딕"/>
              </a:rPr>
              <a:t>time  2. hour</a:t>
            </a:r>
            <a:endParaRPr lang="en-US" altLang="ko-KR" sz="25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sz="2500" dirty="0" smtClean="0">
                <a:ea typeface="나눔고딕"/>
                <a:cs typeface="나눔고딕"/>
              </a:rPr>
              <a:t>우산</a:t>
            </a:r>
            <a:r>
              <a:rPr lang="en-US" altLang="ko-KR" sz="2500" dirty="0">
                <a:ea typeface="나눔고딕"/>
                <a:cs typeface="나눔고딕"/>
              </a:rPr>
              <a:t>		</a:t>
            </a:r>
            <a:r>
              <a:rPr lang="en-US" altLang="ko-KR" sz="2500" dirty="0" smtClean="0">
                <a:ea typeface="나눔고딕"/>
                <a:cs typeface="나눔고딕"/>
              </a:rPr>
              <a:t>umbrella</a:t>
            </a:r>
            <a:endParaRPr lang="en-US" altLang="ko-KR" sz="25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sz="2500" dirty="0">
                <a:ea typeface="나눔고딕"/>
                <a:cs typeface="나눔고딕"/>
              </a:rPr>
              <a:t>질문</a:t>
            </a:r>
            <a:r>
              <a:rPr lang="en-US" altLang="ko-KR" sz="2500" dirty="0">
                <a:ea typeface="나눔고딕"/>
                <a:cs typeface="나눔고딕"/>
              </a:rPr>
              <a:t>		</a:t>
            </a:r>
            <a:r>
              <a:rPr lang="en-US" altLang="ko-KR" sz="2500" dirty="0" smtClean="0">
                <a:ea typeface="나눔고딕"/>
                <a:cs typeface="나눔고딕"/>
              </a:rPr>
              <a:t>question</a:t>
            </a:r>
            <a:endParaRPr lang="en-US" altLang="ko-KR" sz="25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sz="2500" dirty="0">
                <a:ea typeface="나눔고딕"/>
                <a:cs typeface="나눔고딕"/>
              </a:rPr>
              <a:t>집</a:t>
            </a:r>
            <a:r>
              <a:rPr lang="en-US" altLang="ko-KR" sz="2500" dirty="0">
                <a:ea typeface="나눔고딕"/>
                <a:cs typeface="나눔고딕"/>
              </a:rPr>
              <a:t>			</a:t>
            </a:r>
            <a:r>
              <a:rPr lang="en-US" altLang="ko-KR" sz="2500" dirty="0" smtClean="0">
                <a:ea typeface="나눔고딕"/>
                <a:cs typeface="나눔고딕"/>
              </a:rPr>
              <a:t>home</a:t>
            </a:r>
            <a:r>
              <a:rPr lang="en-US" altLang="ko-KR" sz="2500" dirty="0">
                <a:ea typeface="나눔고딕"/>
                <a:cs typeface="나눔고딕"/>
              </a:rPr>
              <a:t>, house</a:t>
            </a:r>
          </a:p>
          <a:p>
            <a:pPr latinLnBrk="1">
              <a:defRPr/>
            </a:pPr>
            <a:r>
              <a:rPr lang="ko-KR" altLang="en-US" sz="2500" dirty="0">
                <a:ea typeface="나눔고딕"/>
                <a:cs typeface="나눔고딕"/>
              </a:rPr>
              <a:t>친구</a:t>
            </a:r>
            <a:r>
              <a:rPr lang="en-US" altLang="ko-KR" sz="2500" dirty="0">
                <a:ea typeface="나눔고딕"/>
                <a:cs typeface="나눔고딕"/>
              </a:rPr>
              <a:t>		</a:t>
            </a:r>
            <a:r>
              <a:rPr lang="en-US" altLang="ko-KR" sz="2500" dirty="0" smtClean="0">
                <a:ea typeface="나눔고딕"/>
                <a:cs typeface="나눔고딕"/>
              </a:rPr>
              <a:t>friend</a:t>
            </a:r>
            <a:endParaRPr lang="en-US" altLang="ko-KR" sz="25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ko-KR" altLang="en-US" sz="2500" dirty="0" smtClean="0">
                <a:ea typeface="나눔고딕"/>
                <a:cs typeface="나눔고딕"/>
              </a:rPr>
              <a:t>컴퓨터</a:t>
            </a:r>
            <a:r>
              <a:rPr lang="en-US" altLang="ko-KR" sz="2500" dirty="0" smtClean="0">
                <a:ea typeface="나눔고딕"/>
                <a:cs typeface="나눔고딕"/>
              </a:rPr>
              <a:t>		computer</a:t>
            </a:r>
            <a:endParaRPr lang="ko-KR" altLang="en-US" sz="2500" dirty="0"/>
          </a:p>
        </p:txBody>
      </p:sp>
    </p:spTree>
    <p:extLst>
      <p:ext uri="{BB962C8B-B14F-4D97-AF65-F5344CB8AC3E}">
        <p14:creationId xmlns:p14="http://schemas.microsoft.com/office/powerpoint/2010/main" val="4263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Review</a:t>
            </a:r>
            <a:br>
              <a:rPr lang="en-US" altLang="ko-KR" dirty="0" smtClean="0"/>
            </a:br>
            <a:r>
              <a:rPr lang="en-US" altLang="ko-KR" b="1" dirty="0">
                <a:ea typeface="나눔고딕"/>
                <a:cs typeface="나눔고딕"/>
              </a:rPr>
              <a:t>The polite </a:t>
            </a:r>
            <a:r>
              <a:rPr lang="en-US" altLang="ko-KR" b="1" dirty="0" smtClean="0">
                <a:ea typeface="나눔고딕"/>
                <a:cs typeface="나눔고딕"/>
              </a:rPr>
              <a:t>ending </a:t>
            </a:r>
            <a:r>
              <a:rPr lang="en-US" altLang="ko-KR" b="1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ko-KR" altLang="en-US" b="1" dirty="0" err="1">
                <a:latin typeface="나눔고딕"/>
                <a:ea typeface="나눔고딕"/>
                <a:cs typeface="나눔고딕"/>
              </a:rPr>
              <a:t>아요</a:t>
            </a:r>
            <a:r>
              <a:rPr lang="en-US" altLang="ko-KR" b="1" dirty="0"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b="1" dirty="0">
                <a:latin typeface="나눔고딕"/>
                <a:ea typeface="나눔고딕"/>
                <a:cs typeface="나눔고딕"/>
              </a:rPr>
              <a:t>어요</a:t>
            </a:r>
            <a:r>
              <a:rPr lang="en-US" altLang="ko-KR" b="1" dirty="0">
                <a:latin typeface="나눔고딕"/>
                <a:ea typeface="나눔고딕"/>
                <a:cs typeface="나눔고딕"/>
              </a:rPr>
              <a:t/>
            </a:r>
            <a:br>
              <a:rPr lang="en-US" altLang="ko-KR" b="1" dirty="0">
                <a:latin typeface="나눔고딕"/>
                <a:ea typeface="나눔고딕"/>
                <a:cs typeface="나눔고딕"/>
              </a:rPr>
            </a:br>
            <a:endParaRPr lang="ko-KR" altLang="en-US" dirty="0"/>
          </a:p>
        </p:txBody>
      </p:sp>
      <p:sp>
        <p:nvSpPr>
          <p:cNvPr id="4" name="Rounded Rectangle 14"/>
          <p:cNvSpPr>
            <a:spLocks noGrp="1"/>
          </p:cNvSpPr>
          <p:nvPr>
            <p:ph idx="1"/>
          </p:nvPr>
        </p:nvSpPr>
        <p:spPr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ko-KR" sz="2400" b="1" dirty="0" smtClean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95755" y="1968061"/>
            <a:ext cx="4273228" cy="36471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lnSpc>
                <a:spcPct val="150000"/>
              </a:lnSpc>
            </a:pPr>
            <a:r>
              <a:rPr lang="en-US" sz="3300" dirty="0" smtClean="0"/>
              <a:t>Verb stem </a:t>
            </a:r>
          </a:p>
          <a:p>
            <a:pPr marL="457200" indent="-457200">
              <a:lnSpc>
                <a:spcPct val="150000"/>
              </a:lnSpc>
            </a:pPr>
            <a:r>
              <a:rPr lang="en-US" sz="3300" dirty="0" smtClean="0"/>
              <a:t>last vowel </a:t>
            </a:r>
            <a:r>
              <a:rPr lang="ko-KR" altLang="en-US" sz="55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ㅏ</a:t>
            </a:r>
            <a:r>
              <a:rPr lang="ko-KR" altLang="en-US" sz="3300" dirty="0" smtClean="0"/>
              <a:t> </a:t>
            </a:r>
            <a:r>
              <a:rPr lang="en-US" altLang="ko-KR" sz="3300" dirty="0" smtClean="0"/>
              <a:t>or </a:t>
            </a:r>
            <a:r>
              <a:rPr lang="ko-KR" altLang="en-US" sz="55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ㅗ</a:t>
            </a:r>
            <a:r>
              <a:rPr lang="en-US" altLang="ko-KR" sz="5500" dirty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5500" dirty="0" smtClean="0">
                <a:solidFill>
                  <a:srgbClr val="FF0000"/>
                </a:solidFill>
              </a:rPr>
              <a:t> </a:t>
            </a:r>
            <a:endParaRPr lang="en-US" altLang="ko-KR" sz="5500" dirty="0" smtClean="0">
              <a:solidFill>
                <a:srgbClr val="FF0000"/>
              </a:solidFill>
            </a:endParaRPr>
          </a:p>
          <a:p>
            <a:pPr marL="457200" indent="-457200">
              <a:lnSpc>
                <a:spcPct val="150000"/>
              </a:lnSpc>
            </a:pPr>
            <a:endParaRPr lang="en-US" sz="3300" dirty="0" smtClean="0"/>
          </a:p>
          <a:p>
            <a:pPr marL="457200" indent="-457200">
              <a:lnSpc>
                <a:spcPct val="150000"/>
              </a:lnSpc>
            </a:pPr>
            <a:r>
              <a:rPr lang="en-US" sz="3300" dirty="0" smtClean="0"/>
              <a:t>Others : </a:t>
            </a:r>
            <a:endParaRPr lang="en-US" sz="3300" dirty="0"/>
          </a:p>
        </p:txBody>
      </p:sp>
      <p:sp>
        <p:nvSpPr>
          <p:cNvPr id="6" name="TextBox 5"/>
          <p:cNvSpPr txBox="1"/>
          <p:nvPr/>
        </p:nvSpPr>
        <p:spPr>
          <a:xfrm>
            <a:off x="5440847" y="2852918"/>
            <a:ext cx="1609736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…</a:t>
            </a:r>
            <a:r>
              <a:rPr lang="ko-KR" altLang="en-US" sz="55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아</a:t>
            </a:r>
            <a:r>
              <a:rPr lang="ko-KR" altLang="en-US" sz="32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요</a:t>
            </a:r>
            <a:endParaRPr lang="en-US" sz="3200" b="1" dirty="0">
              <a:solidFill>
                <a:srgbClr val="FF008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38168" y="4467925"/>
            <a:ext cx="1609736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rgbClr val="8000FF"/>
                </a:solidFill>
                <a:latin typeface="나눔고딕"/>
                <a:ea typeface="나눔고딕"/>
                <a:cs typeface="나눔고딕"/>
              </a:rPr>
              <a:t>…</a:t>
            </a:r>
            <a:r>
              <a:rPr lang="ko-KR" altLang="en-US" sz="5500" b="1" dirty="0" smtClean="0">
                <a:solidFill>
                  <a:srgbClr val="8000FF"/>
                </a:solidFill>
                <a:latin typeface="나눔고딕"/>
                <a:ea typeface="나눔고딕"/>
                <a:cs typeface="나눔고딕"/>
              </a:rPr>
              <a:t>어</a:t>
            </a:r>
            <a:r>
              <a:rPr lang="ko-KR" altLang="en-US" sz="3200" b="1" dirty="0" smtClean="0">
                <a:solidFill>
                  <a:srgbClr val="8000FF"/>
                </a:solidFill>
                <a:latin typeface="나눔고딕"/>
                <a:ea typeface="나눔고딕"/>
                <a:cs typeface="나눔고딕"/>
              </a:rPr>
              <a:t>요</a:t>
            </a:r>
            <a:endParaRPr lang="en-US" sz="3200" b="1" dirty="0">
              <a:solidFill>
                <a:srgbClr val="8000FF"/>
              </a:solidFill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57676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8546051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G2.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5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 smtClean="0">
                          <a:latin typeface="+mn-lt"/>
                          <a:ea typeface="나눔고딕"/>
                          <a:cs typeface="나눔고딕"/>
                        </a:rPr>
                        <a:t>The polite ending </a:t>
                      </a:r>
                      <a:r>
                        <a:rPr 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아요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어요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2" name="Picture 1" descr="teacher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5321" y="1456869"/>
            <a:ext cx="2148822" cy="1899559"/>
          </a:xfrm>
          <a:prstGeom prst="rect">
            <a:avLst/>
          </a:prstGeom>
        </p:spPr>
      </p:pic>
      <p:sp>
        <p:nvSpPr>
          <p:cNvPr id="3" name="Rounded Rectangular Callout 2"/>
          <p:cNvSpPr/>
          <p:nvPr/>
        </p:nvSpPr>
        <p:spPr>
          <a:xfrm>
            <a:off x="3864429" y="1669143"/>
            <a:ext cx="3918857" cy="961571"/>
          </a:xfrm>
          <a:prstGeom prst="wedgeRoundRectCallout">
            <a:avLst>
              <a:gd name="adj1" fmla="val -67129"/>
              <a:gd name="adj2" fmla="val -291"/>
              <a:gd name="adj3" fmla="val 16667"/>
            </a:avLst>
          </a:prstGeom>
          <a:noFill/>
          <a:ln>
            <a:solidFill>
              <a:srgbClr val="FF6FC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318000" y="1741714"/>
            <a:ext cx="302143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같이 연습해요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 algn="ctr"/>
            <a:r>
              <a:rPr lang="ko-KR" altLang="ko-KR" sz="2200" dirty="0" smtClean="0">
                <a:solidFill>
                  <a:srgbClr val="7F7F7F"/>
                </a:solidFill>
                <a:ea typeface="나눔고딕"/>
                <a:cs typeface="나눔고딕"/>
              </a:rPr>
              <a:t>(</a:t>
            </a:r>
            <a:r>
              <a:rPr lang="en-US" altLang="ko-KR" sz="2200" dirty="0" smtClean="0">
                <a:solidFill>
                  <a:srgbClr val="7F7F7F"/>
                </a:solidFill>
                <a:ea typeface="나눔고딕"/>
                <a:cs typeface="나눔고딕"/>
              </a:rPr>
              <a:t>Let’s practice together.)</a:t>
            </a:r>
            <a:endParaRPr lang="en-US" sz="2200" dirty="0">
              <a:solidFill>
                <a:srgbClr val="7F7F7F"/>
              </a:solidFill>
              <a:ea typeface="나눔고딕"/>
              <a:cs typeface="나눔고딕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01318" y="3537773"/>
            <a:ext cx="2304143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latinLnBrk="1">
              <a:spcBef>
                <a:spcPct val="50000"/>
              </a:spcBef>
            </a:pP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좋다</a:t>
            </a:r>
          </a:p>
          <a:p>
            <a:pPr algn="r" latinLnBrk="1">
              <a:spcBef>
                <a:spcPct val="50000"/>
              </a:spcBef>
            </a:pP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많다</a:t>
            </a:r>
          </a:p>
          <a:p>
            <a:pPr algn="r" latinLnBrk="1">
              <a:spcBef>
                <a:spcPct val="50000"/>
              </a:spcBef>
            </a:pP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앉다</a:t>
            </a:r>
            <a:endParaRPr lang="en-US" altLang="ko-KR" sz="2800" dirty="0">
              <a:latin typeface="나눔고딕"/>
              <a:ea typeface="나눔고딕"/>
              <a:cs typeface="나눔고딕"/>
            </a:endParaRPr>
          </a:p>
          <a:p>
            <a:pPr algn="r" latinLnBrk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넓다</a:t>
            </a:r>
            <a:endParaRPr lang="en-US" altLang="ko-KR" sz="2800" dirty="0" smtClean="0">
              <a:latin typeface="나눔고딕"/>
              <a:ea typeface="나눔고딕"/>
              <a:cs typeface="나눔고딕"/>
            </a:endParaRPr>
          </a:p>
          <a:p>
            <a:pPr algn="r" latinLnBrk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맛있다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5812603" y="3537773"/>
            <a:ext cx="1270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1" hangingPunct="1">
              <a:spcBef>
                <a:spcPct val="50000"/>
              </a:spcBef>
            </a:pP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좋</a:t>
            </a:r>
            <a:r>
              <a:rPr lang="ko-KR" altLang="en-US" sz="2800" dirty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아</a:t>
            </a: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요</a:t>
            </a:r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5812603" y="4125163"/>
            <a:ext cx="1270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1" hangingPunct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많</a:t>
            </a:r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아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5812603" y="4792637"/>
            <a:ext cx="1270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1" hangingPunct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앉</a:t>
            </a:r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아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1" name="Text Box 3"/>
          <p:cNvSpPr txBox="1">
            <a:spLocks noChangeArrowheads="1"/>
          </p:cNvSpPr>
          <p:nvPr/>
        </p:nvSpPr>
        <p:spPr bwMode="auto">
          <a:xfrm>
            <a:off x="5812603" y="5459865"/>
            <a:ext cx="12700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1" hangingPunct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넓</a:t>
            </a:r>
            <a:r>
              <a:rPr lang="ko-KR" altLang="en-US" sz="2800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어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2" name="Text Box 3"/>
          <p:cNvSpPr txBox="1">
            <a:spLocks noChangeArrowheads="1"/>
          </p:cNvSpPr>
          <p:nvPr/>
        </p:nvSpPr>
        <p:spPr bwMode="auto">
          <a:xfrm>
            <a:off x="5812603" y="6123096"/>
            <a:ext cx="196059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eaLnBrk="1" latinLnBrk="1" hangingPunct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맛있</a:t>
            </a:r>
            <a:r>
              <a:rPr lang="ko-KR" altLang="en-US" sz="2800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어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요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직사각형 12">
            <a:hlinkClick r:id="rId4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5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62986" y="3605471"/>
            <a:ext cx="3169532" cy="1107996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txBody>
          <a:bodyPr wrap="square" rtlCol="0" anchor="ctr">
            <a:spAutoFit/>
          </a:bodyPr>
          <a:lstStyle/>
          <a:p>
            <a:pPr marL="457200" indent="-457200">
              <a:lnSpc>
                <a:spcPct val="150000"/>
              </a:lnSpc>
            </a:pPr>
            <a:r>
              <a:rPr lang="en-US" sz="2200" dirty="0" smtClean="0"/>
              <a:t>vowel </a:t>
            </a:r>
            <a:r>
              <a:rPr lang="ko-KR" altLang="en-US" sz="22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ㅏ</a:t>
            </a:r>
            <a:r>
              <a:rPr lang="ko-KR" altLang="en-US" sz="2200" dirty="0" smtClean="0"/>
              <a:t> </a:t>
            </a:r>
            <a:r>
              <a:rPr lang="en-US" altLang="ko-KR" sz="2200" dirty="0" smtClean="0"/>
              <a:t>or </a:t>
            </a:r>
            <a:r>
              <a:rPr lang="ko-KR" altLang="en-US" sz="2200" b="1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ㅗ</a:t>
            </a:r>
            <a:r>
              <a:rPr lang="en-US" altLang="ko-KR" sz="2200" dirty="0" smtClean="0">
                <a:solidFill>
                  <a:srgbClr val="FF0000"/>
                </a:solidFill>
                <a:latin typeface="나눔고딕"/>
                <a:ea typeface="나눔고딕"/>
                <a:cs typeface="나눔고딕"/>
              </a:rPr>
              <a:t>: </a:t>
            </a:r>
            <a:r>
              <a:rPr lang="en-US" altLang="ko-KR" sz="22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…</a:t>
            </a:r>
            <a:r>
              <a:rPr lang="ko-KR" altLang="en-US" sz="22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아요</a:t>
            </a:r>
            <a:endParaRPr lang="en-US" altLang="ko-KR" sz="2200" b="1" dirty="0" smtClean="0">
              <a:solidFill>
                <a:srgbClr val="FF0080"/>
              </a:solidFill>
              <a:latin typeface="나눔고딕"/>
              <a:ea typeface="나눔고딕"/>
              <a:cs typeface="나눔고딕"/>
            </a:endParaRPr>
          </a:p>
          <a:p>
            <a:pPr marL="457200" indent="-457200">
              <a:lnSpc>
                <a:spcPct val="150000"/>
              </a:lnSpc>
            </a:pPr>
            <a:r>
              <a:rPr lang="ko-KR" altLang="en-US" sz="2200" dirty="0" smtClean="0">
                <a:solidFill>
                  <a:srgbClr val="FF0000"/>
                </a:solidFill>
              </a:rPr>
              <a:t> </a:t>
            </a:r>
            <a:r>
              <a:rPr lang="en-US" sz="2200" dirty="0" smtClean="0"/>
              <a:t>Others : </a:t>
            </a:r>
            <a:r>
              <a:rPr lang="en-US" altLang="ko-KR" sz="2200" b="1" dirty="0" smtClean="0">
                <a:solidFill>
                  <a:srgbClr val="8000FF"/>
                </a:solidFill>
                <a:latin typeface="나눔고딕"/>
                <a:ea typeface="나눔고딕"/>
                <a:cs typeface="나눔고딕"/>
              </a:rPr>
              <a:t>…</a:t>
            </a:r>
            <a:r>
              <a:rPr lang="ko-KR" altLang="en-US" sz="2200" b="1" dirty="0" smtClean="0">
                <a:solidFill>
                  <a:srgbClr val="8000FF"/>
                </a:solidFill>
                <a:latin typeface="나눔고딕"/>
                <a:ea typeface="나눔고딕"/>
                <a:cs typeface="나눔고딕"/>
              </a:rPr>
              <a:t>어요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2838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1" grpId="0"/>
      <p:bldP spid="12" grpId="0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1712964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G2.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5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 smtClean="0">
                          <a:latin typeface="+mn-lt"/>
                          <a:ea typeface="나눔고딕"/>
                          <a:cs typeface="나눔고딕"/>
                        </a:rPr>
                        <a:t>The polite ending </a:t>
                      </a:r>
                      <a:r>
                        <a:rPr 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~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아요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어요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1705427" y="1449979"/>
            <a:ext cx="2431143" cy="5047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latinLnBrk="1">
              <a:spcBef>
                <a:spcPct val="50000"/>
              </a:spcBef>
            </a:pP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가다</a:t>
            </a:r>
            <a:endParaRPr lang="en-US" altLang="ko-KR" sz="2800" dirty="0">
              <a:latin typeface="나눔고딕"/>
              <a:ea typeface="나눔고딕"/>
              <a:cs typeface="나눔고딕"/>
            </a:endParaRPr>
          </a:p>
          <a:p>
            <a:pPr algn="r" latinLnBrk="1">
              <a:spcBef>
                <a:spcPct val="50000"/>
              </a:spcBef>
            </a:pP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크다</a:t>
            </a:r>
          </a:p>
          <a:p>
            <a:pPr algn="r" latinLnBrk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숙제하다</a:t>
            </a:r>
            <a:endParaRPr lang="en-US" altLang="ko-KR" sz="2800" dirty="0" smtClean="0">
              <a:latin typeface="나눔고딕"/>
              <a:ea typeface="나눔고딕"/>
              <a:cs typeface="나눔고딕"/>
            </a:endParaRPr>
          </a:p>
          <a:p>
            <a:pPr algn="r" latinLnBrk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싸다</a:t>
            </a:r>
            <a:endParaRPr lang="en-US" altLang="ko-KR" sz="2800" dirty="0">
              <a:latin typeface="나눔고딕"/>
              <a:ea typeface="나눔고딕"/>
              <a:cs typeface="나눔고딕"/>
            </a:endParaRPr>
          </a:p>
          <a:p>
            <a:pPr algn="r" latinLnBrk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이다</a:t>
            </a:r>
            <a:endParaRPr lang="en-US" altLang="ko-KR" sz="2800" dirty="0">
              <a:latin typeface="나눔고딕"/>
              <a:ea typeface="나눔고딕"/>
              <a:cs typeface="나눔고딕"/>
            </a:endParaRPr>
          </a:p>
          <a:p>
            <a:pPr algn="r" latinLnBrk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어떻다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  <a:p>
            <a:pPr algn="r" latinLnBrk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괜찮다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  <a:p>
            <a:pPr algn="r" latinLnBrk="1">
              <a:spcBef>
                <a:spcPct val="50000"/>
              </a:spcBef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아니다</a:t>
            </a:r>
            <a:endParaRPr lang="ko-KR" alt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145573" y="1449979"/>
            <a:ext cx="859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가요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45573" y="2055912"/>
            <a:ext cx="859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커요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45573" y="2689271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숙제해요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72916" y="3351083"/>
            <a:ext cx="8597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싸요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45573" y="3990417"/>
            <a:ext cx="2006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이에요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/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예요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72916" y="4665028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어때요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72916" y="5281934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괜찮아요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45573" y="5938008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아니에요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2" name="직사각형 11">
            <a:hlinkClick r:id="rId3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4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6777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9672693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The honorific ending ~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으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)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세요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97006" y="1739514"/>
            <a:ext cx="8193699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ea typeface="나눔고딕"/>
                <a:cs typeface="나눔고딕"/>
              </a:rPr>
              <a:t>The suffix ~(</a:t>
            </a:r>
            <a:r>
              <a:rPr lang="ko-KR" altLang="en-US" sz="2400" dirty="0" smtClean="0">
                <a:ea typeface="나눔고딕"/>
                <a:cs typeface="나눔고딕"/>
              </a:rPr>
              <a:t>으</a:t>
            </a:r>
            <a:r>
              <a:rPr lang="en-US" altLang="ko-KR" sz="2400" dirty="0" smtClean="0">
                <a:ea typeface="나눔고딕"/>
                <a:cs typeface="나눔고딕"/>
              </a:rPr>
              <a:t>)</a:t>
            </a:r>
            <a:r>
              <a:rPr lang="ko-KR" altLang="en-US" sz="2400" dirty="0" smtClean="0">
                <a:ea typeface="나눔고딕"/>
                <a:cs typeface="나눔고딕"/>
              </a:rPr>
              <a:t>세요 </a:t>
            </a:r>
            <a:r>
              <a:rPr lang="en-US" altLang="ko-KR" sz="2400" dirty="0" smtClean="0">
                <a:ea typeface="나눔고딕"/>
                <a:cs typeface="나눔고딕"/>
              </a:rPr>
              <a:t>is an honorific form of ~</a:t>
            </a:r>
            <a:r>
              <a:rPr lang="ko-KR" altLang="en-US" sz="2400" dirty="0" err="1">
                <a:ea typeface="나눔고딕"/>
                <a:cs typeface="나눔고딕"/>
              </a:rPr>
              <a:t>아</a:t>
            </a:r>
            <a:r>
              <a:rPr lang="ko-KR" altLang="en-US" sz="2400" dirty="0" err="1" smtClean="0">
                <a:ea typeface="나눔고딕"/>
                <a:cs typeface="나눔고딕"/>
              </a:rPr>
              <a:t>요</a:t>
            </a:r>
            <a:r>
              <a:rPr lang="en-US" altLang="ko-KR" sz="2400" dirty="0" smtClean="0">
                <a:ea typeface="나눔고딕"/>
                <a:cs typeface="나눔고딕"/>
              </a:rPr>
              <a:t>/</a:t>
            </a:r>
            <a:r>
              <a:rPr lang="ko-KR" altLang="en-US" sz="2400" dirty="0" smtClean="0">
                <a:ea typeface="나눔고딕"/>
                <a:cs typeface="나눔고딕"/>
              </a:rPr>
              <a:t>어요</a:t>
            </a:r>
            <a:r>
              <a:rPr lang="en-US" altLang="ko-KR" sz="2400" dirty="0" smtClean="0"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ea typeface="나눔고딕"/>
                <a:cs typeface="나눔고딕"/>
              </a:rPr>
              <a:t>It is a combination of the honorific marker ~(</a:t>
            </a:r>
            <a:r>
              <a:rPr lang="ko-KR" altLang="en-US" sz="2400" dirty="0" smtClean="0">
                <a:ea typeface="나눔고딕"/>
                <a:cs typeface="나눔고딕"/>
              </a:rPr>
              <a:t>으</a:t>
            </a:r>
            <a:r>
              <a:rPr lang="en-US" altLang="ko-KR" sz="2400" dirty="0" smtClean="0">
                <a:ea typeface="나눔고딕"/>
                <a:cs typeface="나눔고딕"/>
              </a:rPr>
              <a:t>)</a:t>
            </a:r>
            <a:r>
              <a:rPr lang="ko-KR" altLang="en-US" sz="2400" dirty="0" smtClean="0">
                <a:ea typeface="나눔고딕"/>
                <a:cs typeface="나눔고딕"/>
              </a:rPr>
              <a:t>시</a:t>
            </a:r>
            <a:r>
              <a:rPr lang="en-US" altLang="ko-KR" sz="2400" dirty="0" smtClean="0">
                <a:ea typeface="나눔고딕"/>
                <a:cs typeface="나눔고딕"/>
              </a:rPr>
              <a:t> and the polite ending ~</a:t>
            </a:r>
            <a:r>
              <a:rPr lang="ko-KR" altLang="en-US" sz="2400" dirty="0" smtClean="0">
                <a:ea typeface="나눔고딕"/>
                <a:cs typeface="나눔고딕"/>
              </a:rPr>
              <a:t>어요</a:t>
            </a:r>
            <a:r>
              <a:rPr lang="en-US" altLang="ko-KR" sz="2400" dirty="0" smtClean="0">
                <a:ea typeface="나눔고딕"/>
                <a:cs typeface="나눔고딕"/>
              </a:rPr>
              <a:t>, that is, [~(</a:t>
            </a:r>
            <a:r>
              <a:rPr lang="ko-KR" altLang="en-US" sz="2400" dirty="0" smtClean="0">
                <a:ea typeface="나눔고딕"/>
                <a:cs typeface="나눔고딕"/>
              </a:rPr>
              <a:t>으</a:t>
            </a:r>
            <a:r>
              <a:rPr lang="en-US" altLang="ko-KR" sz="2400" dirty="0" smtClean="0">
                <a:ea typeface="나눔고딕"/>
                <a:cs typeface="나눔고딕"/>
              </a:rPr>
              <a:t>)</a:t>
            </a:r>
            <a:r>
              <a:rPr lang="ko-KR" altLang="en-US" sz="2400" dirty="0" smtClean="0">
                <a:ea typeface="나눔고딕"/>
                <a:cs typeface="나눔고딕"/>
              </a:rPr>
              <a:t>시</a:t>
            </a:r>
            <a:r>
              <a:rPr lang="en-US" altLang="ko-KR" sz="2400" dirty="0" smtClean="0">
                <a:ea typeface="나눔고딕"/>
                <a:cs typeface="나눔고딕"/>
              </a:rPr>
              <a:t>+</a:t>
            </a:r>
            <a:r>
              <a:rPr lang="ko-KR" altLang="en-US" sz="2400" dirty="0" smtClean="0">
                <a:ea typeface="나눔고딕"/>
                <a:cs typeface="나눔고딕"/>
              </a:rPr>
              <a:t>어요 </a:t>
            </a:r>
            <a:r>
              <a:rPr lang="en-US" altLang="ko-KR" sz="2400" dirty="0" smtClean="0">
                <a:ea typeface="나눔고딕"/>
                <a:cs typeface="나눔고딕"/>
              </a:rPr>
              <a:t>=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r>
              <a:rPr lang="ko-KR" altLang="ko-KR" sz="2400" dirty="0" smtClean="0">
                <a:ea typeface="나눔고딕"/>
                <a:cs typeface="나눔고딕"/>
              </a:rPr>
              <a:t>~</a:t>
            </a:r>
            <a:r>
              <a:rPr lang="en-US" altLang="ko-KR" sz="2400" dirty="0" smtClean="0"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ea typeface="나눔고딕"/>
                <a:cs typeface="나눔고딕"/>
              </a:rPr>
              <a:t>으</a:t>
            </a:r>
            <a:r>
              <a:rPr lang="en-US" altLang="ko-KR" sz="2400" dirty="0" smtClean="0">
                <a:ea typeface="나눔고딕"/>
                <a:cs typeface="나눔고딕"/>
              </a:rPr>
              <a:t>)</a:t>
            </a:r>
            <a:r>
              <a:rPr lang="ko-KR" altLang="en-US" sz="2400" dirty="0" smtClean="0">
                <a:ea typeface="나눔고딕"/>
                <a:cs typeface="나눔고딕"/>
              </a:rPr>
              <a:t>세요</a:t>
            </a:r>
            <a:r>
              <a:rPr lang="en-US" altLang="ko-KR" sz="2400" dirty="0" smtClean="0">
                <a:ea typeface="나눔고딕"/>
                <a:cs typeface="나눔고딕"/>
              </a:rPr>
              <a:t>].</a:t>
            </a:r>
            <a:r>
              <a:rPr lang="ko-KR" altLang="en-US" sz="2400" dirty="0" smtClean="0">
                <a:ea typeface="나눔고딕"/>
                <a:cs typeface="나눔고딕"/>
              </a:rPr>
              <a:t> 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68330" y="1540831"/>
            <a:ext cx="8369386" cy="1634391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10" name="Oval 9"/>
          <p:cNvSpPr/>
          <p:nvPr/>
        </p:nvSpPr>
        <p:spPr>
          <a:xfrm>
            <a:off x="1606018" y="4003114"/>
            <a:ext cx="2213651" cy="199292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07772" y="4003114"/>
            <a:ext cx="2213651" cy="1992924"/>
          </a:xfrm>
          <a:prstGeom prst="ellipse">
            <a:avLst/>
          </a:prstGeom>
          <a:solidFill>
            <a:srgbClr val="FFFF66"/>
          </a:solidFill>
          <a:ln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663738" y="4599262"/>
            <a:ext cx="21601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ea typeface="나눔고딕"/>
                <a:cs typeface="나눔고딕"/>
              </a:rPr>
              <a:t>C+</a:t>
            </a:r>
            <a:r>
              <a:rPr lang="ko-KR" altLang="en-US" sz="4000" dirty="0" smtClean="0">
                <a:ea typeface="나눔고딕"/>
                <a:cs typeface="나눔고딕"/>
              </a:rPr>
              <a:t>으세요</a:t>
            </a:r>
            <a:endParaRPr lang="en-US" sz="4000" dirty="0">
              <a:ea typeface="나눔고딕"/>
              <a:cs typeface="나눔고딕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372880" y="4599262"/>
            <a:ext cx="16955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ea typeface="나눔고딕"/>
                <a:cs typeface="나눔고딕"/>
              </a:rPr>
              <a:t>V</a:t>
            </a:r>
            <a:r>
              <a:rPr lang="en-US" sz="4000" dirty="0" smtClean="0">
                <a:ea typeface="나눔고딕"/>
                <a:cs typeface="나눔고딕"/>
              </a:rPr>
              <a:t>+</a:t>
            </a:r>
            <a:r>
              <a:rPr lang="ko-KR" altLang="en-US" sz="4000" dirty="0" smtClean="0">
                <a:ea typeface="나눔고딕"/>
                <a:cs typeface="나눔고딕"/>
              </a:rPr>
              <a:t>세요</a:t>
            </a:r>
            <a:endParaRPr lang="en-US" sz="4000" dirty="0">
              <a:ea typeface="나눔고딕"/>
              <a:cs typeface="나눔고딕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46399" y="3290684"/>
            <a:ext cx="219964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0080"/>
                </a:solidFill>
              </a:rPr>
              <a:t>Conjugation </a:t>
            </a:r>
            <a:endParaRPr lang="en-US" sz="3200" dirty="0">
              <a:solidFill>
                <a:srgbClr val="FF0080"/>
              </a:solidFill>
            </a:endParaRPr>
          </a:p>
        </p:txBody>
      </p:sp>
      <p:sp>
        <p:nvSpPr>
          <p:cNvPr id="12" name="직사각형 11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292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7" grpId="0"/>
      <p:bldP spid="13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4893945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The honorific ending ~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으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)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세요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97006" y="1701026"/>
            <a:ext cx="81936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Requesting an action typically takes the honorific ending </a:t>
            </a:r>
            <a:r>
              <a:rPr lang="en-US" sz="2400" dirty="0" smtClean="0">
                <a:latin typeface="나눔고딕"/>
                <a:ea typeface="나눔고딕"/>
                <a:cs typeface="나눔고딕"/>
              </a:rPr>
              <a:t>~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으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세요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dirty="0" smtClean="0"/>
              <a:t>to show respect for the listener.</a:t>
            </a:r>
            <a:endParaRPr lang="en-US" sz="2400" dirty="0"/>
          </a:p>
        </p:txBody>
      </p:sp>
      <p:sp>
        <p:nvSpPr>
          <p:cNvPr id="5" name="Rounded Rectangle 4"/>
          <p:cNvSpPr/>
          <p:nvPr/>
        </p:nvSpPr>
        <p:spPr>
          <a:xfrm>
            <a:off x="368330" y="1540832"/>
            <a:ext cx="8369386" cy="1142736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8306255"/>
              </p:ext>
            </p:extLst>
          </p:nvPr>
        </p:nvGraphicFramePr>
        <p:xfrm>
          <a:off x="619704" y="3078008"/>
          <a:ext cx="7865313" cy="33109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217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2177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2177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66218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Dictionary</a:t>
                      </a:r>
                      <a:r>
                        <a:rPr lang="en-US" sz="2400" baseline="0" dirty="0" smtClean="0">
                          <a:solidFill>
                            <a:schemeClr val="bg1"/>
                          </a:solidFill>
                        </a:rPr>
                        <a:t> Form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solidFill>
                            <a:srgbClr val="FFFFFF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~(</a:t>
                      </a:r>
                      <a:r>
                        <a:rPr lang="ko-KR" altLang="en-US" sz="2800" dirty="0" smtClean="0">
                          <a:solidFill>
                            <a:srgbClr val="FFFFFF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으</a:t>
                      </a:r>
                      <a:r>
                        <a:rPr lang="en-US" altLang="ko-KR" sz="2800" dirty="0" smtClean="0">
                          <a:solidFill>
                            <a:srgbClr val="FFFFFF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r>
                        <a:rPr lang="ko-KR" altLang="en-US" sz="2800" dirty="0" smtClean="0">
                          <a:solidFill>
                            <a:srgbClr val="FFFFFF"/>
                          </a:solidFill>
                          <a:latin typeface="나눔고딕"/>
                          <a:ea typeface="나눔고딕"/>
                          <a:cs typeface="나눔고딕"/>
                        </a:rPr>
                        <a:t>세요</a:t>
                      </a:r>
                      <a:endParaRPr lang="en-US" sz="2800" dirty="0">
                        <a:solidFill>
                          <a:srgbClr val="FFFFFF"/>
                        </a:solidFill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6218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가다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가세요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6218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앉다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앉으세요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6218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인사하다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인사하세요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6218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읽다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읽으세요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445533" y="3829512"/>
            <a:ext cx="1442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Please go.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6445533" y="4501493"/>
            <a:ext cx="14297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Please sit.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6278538" y="5175026"/>
            <a:ext cx="1797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Please greet.</a:t>
            </a:r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6368573" y="5831048"/>
            <a:ext cx="17052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Please read.</a:t>
            </a:r>
            <a:endParaRPr lang="en-US" sz="2400" dirty="0"/>
          </a:p>
        </p:txBody>
      </p:sp>
      <p:sp>
        <p:nvSpPr>
          <p:cNvPr id="10" name="직사각형 9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76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5" grpId="0"/>
      <p:bldP spid="22" grpId="0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2509732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The honorific ending ~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으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)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세요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6195409" y="1481771"/>
            <a:ext cx="2558973" cy="1342682"/>
          </a:xfrm>
          <a:prstGeom prst="roundRect">
            <a:avLst/>
          </a:prstGeom>
          <a:solidFill>
            <a:srgbClr val="FFCC66"/>
          </a:solidFill>
          <a:ln>
            <a:solidFill>
              <a:srgbClr val="FFCC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424926" y="1501013"/>
            <a:ext cx="21601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ea typeface="나눔고딕"/>
                <a:cs typeface="나눔고딕"/>
              </a:rPr>
              <a:t>C</a:t>
            </a:r>
            <a:r>
              <a:rPr lang="en-US" sz="4000" dirty="0" smtClean="0">
                <a:ea typeface="나눔고딕"/>
                <a:cs typeface="나눔고딕"/>
              </a:rPr>
              <a:t>+</a:t>
            </a:r>
            <a:r>
              <a:rPr lang="ko-KR" altLang="en-US" sz="4000" dirty="0" smtClean="0">
                <a:ea typeface="나눔고딕"/>
                <a:cs typeface="나눔고딕"/>
              </a:rPr>
              <a:t>으세요</a:t>
            </a:r>
            <a:endParaRPr lang="en-US" altLang="ko-KR" sz="4000" dirty="0" smtClean="0">
              <a:ea typeface="나눔고딕"/>
              <a:cs typeface="나눔고딕"/>
            </a:endParaRPr>
          </a:p>
          <a:p>
            <a:pPr algn="ctr"/>
            <a:r>
              <a:rPr lang="en-US" sz="4000" dirty="0" smtClean="0">
                <a:ea typeface="나눔고딕"/>
                <a:cs typeface="나눔고딕"/>
              </a:rPr>
              <a:t>V+</a:t>
            </a:r>
            <a:r>
              <a:rPr lang="ko-KR" altLang="en-US" sz="4000" dirty="0" smtClean="0">
                <a:ea typeface="나눔고딕"/>
                <a:cs typeface="나눔고딕"/>
              </a:rPr>
              <a:t>세요</a:t>
            </a:r>
            <a:endParaRPr lang="en-US" sz="4000" dirty="0">
              <a:ea typeface="나눔고딕"/>
              <a:cs typeface="나눔고딕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241766" y="1866647"/>
            <a:ext cx="1056700" cy="36656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가다</a:t>
            </a:r>
            <a:endParaRPr lang="en-US" altLang="ko-KR" sz="36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30000"/>
              </a:lnSpc>
            </a:pPr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하다</a:t>
            </a:r>
            <a:endParaRPr lang="en-US" altLang="ko-KR" sz="36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30000"/>
              </a:lnSpc>
            </a:pPr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읽다</a:t>
            </a:r>
            <a:endParaRPr lang="en-US" altLang="ko-KR" sz="36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30000"/>
              </a:lnSpc>
            </a:pPr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쓰다</a:t>
            </a:r>
            <a:endParaRPr lang="en-US" altLang="ko-KR" sz="36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30000"/>
              </a:lnSpc>
            </a:pPr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앉다</a:t>
            </a:r>
            <a:endParaRPr lang="en-US" altLang="ko-KR" sz="3600" dirty="0" smtClean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770117" y="1962864"/>
            <a:ext cx="19240" cy="3733292"/>
          </a:xfrm>
          <a:prstGeom prst="line">
            <a:avLst/>
          </a:prstGeom>
          <a:ln w="28575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270869" y="2001351"/>
            <a:ext cx="1486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가세요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70869" y="2720275"/>
            <a:ext cx="1486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하세요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70869" y="3405094"/>
            <a:ext cx="1920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읽으세요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70869" y="4154050"/>
            <a:ext cx="1486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쓰세요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70869" y="4828203"/>
            <a:ext cx="1920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앉으세요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pic>
        <p:nvPicPr>
          <p:cNvPr id="21" name="Picture 20" descr="먹다3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15" b="11610"/>
          <a:stretch/>
        </p:blipFill>
        <p:spPr>
          <a:xfrm>
            <a:off x="6367205" y="3154923"/>
            <a:ext cx="2209249" cy="254123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5838855" y="5850106"/>
            <a:ext cx="1056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먹다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423554" y="5850106"/>
            <a:ext cx="14865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드세요</a:t>
            </a:r>
            <a:endParaRPr lang="en-US" sz="3600" dirty="0">
              <a:solidFill>
                <a:srgbClr val="FF008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857075" y="5850106"/>
            <a:ext cx="6156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고딕"/>
                <a:ea typeface="나눔고딕"/>
                <a:cs typeface="나눔고딕"/>
                <a:sym typeface="Wingdings" charset="0"/>
              </a:rPr>
              <a:t>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5" name="직사각형 24">
            <a:hlinkClick r:id="rId3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4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327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1844258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The honorific ending ~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으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)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세요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3689915" y="1617958"/>
            <a:ext cx="1817077" cy="76199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68584" y="1634804"/>
            <a:ext cx="10567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이다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68330" y="3040516"/>
            <a:ext cx="4153164" cy="3444636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673894" y="3040516"/>
            <a:ext cx="4153164" cy="3444636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936055" y="3259744"/>
            <a:ext cx="3009749" cy="761999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5079466" y="3259744"/>
            <a:ext cx="3367069" cy="761999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20218" y="3317476"/>
            <a:ext cx="26435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8000"/>
                </a:solidFill>
              </a:rPr>
              <a:t>Polite Ending</a:t>
            </a:r>
            <a:endParaRPr lang="en-US" sz="3600" dirty="0">
              <a:solidFill>
                <a:srgbClr val="008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39943" y="3317680"/>
            <a:ext cx="3288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8000"/>
                </a:solidFill>
              </a:rPr>
              <a:t>Honorific Ending</a:t>
            </a:r>
            <a:endParaRPr lang="en-US" sz="3600" dirty="0">
              <a:solidFill>
                <a:srgbClr val="008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45461" y="4329848"/>
            <a:ext cx="216018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4000" dirty="0">
                <a:ea typeface="나눔고딕"/>
                <a:cs typeface="나눔고딕"/>
              </a:rPr>
              <a:t>C</a:t>
            </a:r>
            <a:r>
              <a:rPr lang="en-US" sz="4000" dirty="0" smtClean="0">
                <a:ea typeface="나눔고딕"/>
                <a:cs typeface="나눔고딕"/>
              </a:rPr>
              <a:t>+</a:t>
            </a:r>
            <a:r>
              <a:rPr lang="ko-KR" altLang="en-US" sz="4000" dirty="0" smtClean="0">
                <a:ea typeface="나눔고딕"/>
                <a:cs typeface="나눔고딕"/>
              </a:rPr>
              <a:t>이에요</a:t>
            </a:r>
            <a:endParaRPr lang="en-US" altLang="ko-KR" sz="4000" dirty="0" smtClean="0">
              <a:ea typeface="나눔고딕"/>
              <a:cs typeface="나눔고딕"/>
            </a:endParaRPr>
          </a:p>
          <a:p>
            <a:pPr algn="ctr">
              <a:lnSpc>
                <a:spcPct val="130000"/>
              </a:lnSpc>
            </a:pPr>
            <a:r>
              <a:rPr lang="en-US" sz="4000" dirty="0" smtClean="0">
                <a:ea typeface="나눔고딕"/>
                <a:cs typeface="나눔고딕"/>
              </a:rPr>
              <a:t>V+</a:t>
            </a:r>
            <a:r>
              <a:rPr lang="ko-KR" altLang="en-US" sz="4000" dirty="0" smtClean="0">
                <a:ea typeface="나눔고딕"/>
                <a:cs typeface="나눔고딕"/>
              </a:rPr>
              <a:t>예요</a:t>
            </a:r>
            <a:endParaRPr lang="en-US" sz="4000" dirty="0">
              <a:ea typeface="나눔고딕"/>
              <a:cs typeface="나눔고딕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30749" y="4335325"/>
            <a:ext cx="2160187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4000" dirty="0">
                <a:ea typeface="나눔고딕"/>
                <a:cs typeface="나눔고딕"/>
              </a:rPr>
              <a:t>C</a:t>
            </a:r>
            <a:r>
              <a:rPr lang="en-US" sz="4000" dirty="0" smtClean="0">
                <a:ea typeface="나눔고딕"/>
                <a:cs typeface="나눔고딕"/>
              </a:rPr>
              <a:t>+</a:t>
            </a:r>
            <a:r>
              <a:rPr lang="ko-KR" altLang="en-US" sz="4000" dirty="0" smtClean="0">
                <a:ea typeface="나눔고딕"/>
                <a:cs typeface="나눔고딕"/>
              </a:rPr>
              <a:t>이세요</a:t>
            </a:r>
            <a:endParaRPr lang="en-US" altLang="ko-KR" sz="4000" dirty="0" smtClean="0">
              <a:ea typeface="나눔고딕"/>
              <a:cs typeface="나눔고딕"/>
            </a:endParaRPr>
          </a:p>
          <a:p>
            <a:pPr algn="ctr">
              <a:lnSpc>
                <a:spcPct val="130000"/>
              </a:lnSpc>
            </a:pPr>
            <a:r>
              <a:rPr lang="en-US" sz="4000" dirty="0" smtClean="0">
                <a:ea typeface="나눔고딕"/>
                <a:cs typeface="나눔고딕"/>
              </a:rPr>
              <a:t>V+</a:t>
            </a:r>
            <a:r>
              <a:rPr lang="ko-KR" altLang="en-US" sz="4000" dirty="0" smtClean="0">
                <a:ea typeface="나눔고딕"/>
                <a:cs typeface="나눔고딕"/>
              </a:rPr>
              <a:t>세요</a:t>
            </a:r>
            <a:endParaRPr lang="en-US" sz="4000" dirty="0">
              <a:ea typeface="나눔고딕"/>
              <a:cs typeface="나눔고딕"/>
            </a:endParaRPr>
          </a:p>
        </p:txBody>
      </p:sp>
      <p:sp>
        <p:nvSpPr>
          <p:cNvPr id="13" name="직사각형 12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787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7494691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The honorific ending ~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(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으</a:t>
                      </a:r>
                      <a:r>
                        <a:rPr lang="en-US" altLang="ko-KR" sz="2800" b="1" dirty="0" smtClean="0">
                          <a:latin typeface="+mn-lt"/>
                          <a:ea typeface="나눔고딕"/>
                          <a:cs typeface="나눔고딕"/>
                        </a:rPr>
                        <a:t>)</a:t>
                      </a:r>
                      <a:r>
                        <a:rPr lang="ko-KR" altLang="en-US" sz="2800" b="1" dirty="0" smtClean="0">
                          <a:latin typeface="+mn-lt"/>
                          <a:ea typeface="나눔고딕"/>
                          <a:cs typeface="나눔고딕"/>
                        </a:rPr>
                        <a:t>세요</a:t>
                      </a:r>
                      <a:endParaRPr lang="en-US" sz="2800" b="1" dirty="0">
                        <a:latin typeface="+mn-lt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4BACC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072577" y="1519136"/>
            <a:ext cx="7202634" cy="76199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883306" y="1557828"/>
            <a:ext cx="55107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+mj-lt"/>
                <a:ea typeface="나눔고딕"/>
                <a:cs typeface="나눔고딕"/>
              </a:rPr>
              <a:t>The honorific ending of </a:t>
            </a:r>
            <a:r>
              <a:rPr lang="ko-KR" altLang="en-US" sz="3600" dirty="0" smtClean="0">
                <a:latin typeface="+mj-lt"/>
                <a:ea typeface="나눔고딕"/>
                <a:cs typeface="나눔고딕"/>
              </a:rPr>
              <a:t>있다</a:t>
            </a:r>
            <a:endParaRPr lang="en-US" sz="3600" dirty="0">
              <a:latin typeface="+mj-lt"/>
              <a:ea typeface="나눔고딕"/>
              <a:cs typeface="나눔고딕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68330" y="2655641"/>
            <a:ext cx="4153164" cy="2097571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673894" y="2655641"/>
            <a:ext cx="4153164" cy="2097571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936055" y="2878744"/>
            <a:ext cx="3009749" cy="761999"/>
          </a:xfrm>
          <a:prstGeom prst="roundRect">
            <a:avLst/>
          </a:prstGeom>
          <a:solidFill>
            <a:srgbClr val="CC66FF"/>
          </a:solidFill>
          <a:ln>
            <a:solidFill>
              <a:srgbClr val="CC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5282862" y="2878744"/>
            <a:ext cx="3009749" cy="761999"/>
          </a:xfrm>
          <a:prstGeom prst="roundRect">
            <a:avLst/>
          </a:prstGeom>
          <a:solidFill>
            <a:srgbClr val="CC66FF"/>
          </a:solidFill>
          <a:ln>
            <a:solidFill>
              <a:srgbClr val="CC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333592" y="2923023"/>
            <a:ext cx="2210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Possession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46189" y="2905739"/>
            <a:ext cx="19483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Existence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68869" y="3675555"/>
            <a:ext cx="211337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4000" dirty="0" smtClean="0">
                <a:ea typeface="나눔고딕"/>
                <a:cs typeface="나눔고딕"/>
              </a:rPr>
              <a:t>있으세요</a:t>
            </a:r>
            <a:endParaRPr lang="en-US" sz="4000" dirty="0">
              <a:ea typeface="나눔고딕"/>
              <a:cs typeface="나눔고딕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95245" y="3659983"/>
            <a:ext cx="163119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4000" dirty="0" smtClean="0">
                <a:ea typeface="나눔고딕"/>
                <a:cs typeface="나눔고딕"/>
              </a:rPr>
              <a:t>계세요</a:t>
            </a:r>
            <a:endParaRPr lang="en-US" sz="4000" dirty="0">
              <a:ea typeface="나눔고딕"/>
              <a:cs typeface="나눔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33592" y="5192181"/>
            <a:ext cx="4391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나눔고딕"/>
                <a:ea typeface="나눔고딕"/>
                <a:cs typeface="나눔고딕"/>
              </a:rPr>
              <a:t>1) 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선생님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책이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________</a:t>
            </a:r>
            <a:r>
              <a:rPr lang="ko-KR" altLang="ko-KR" sz="2800" dirty="0" smtClean="0">
                <a:latin typeface="나눔고딕"/>
                <a:ea typeface="나눔고딕"/>
                <a:cs typeface="나눔고딕"/>
              </a:rPr>
              <a:t>?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349629" y="5960381"/>
            <a:ext cx="4533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나눔고딕"/>
                <a:ea typeface="나눔고딕"/>
                <a:cs typeface="나눔고딕"/>
              </a:rPr>
              <a:t>2</a:t>
            </a:r>
            <a:r>
              <a:rPr lang="en-US" sz="2800" dirty="0" smtClean="0">
                <a:latin typeface="나눔고딕"/>
                <a:ea typeface="나눔고딕"/>
                <a:cs typeface="나눔고딕"/>
              </a:rPr>
              <a:t>) 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선생님이 집에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________</a:t>
            </a:r>
            <a:r>
              <a:rPr lang="ko-KR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887273" y="5172937"/>
            <a:ext cx="15347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있으세요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251313" y="5962470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계세요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8" name="Left Arrow 17"/>
          <p:cNvSpPr/>
          <p:nvPr/>
        </p:nvSpPr>
        <p:spPr>
          <a:xfrm>
            <a:off x="6253131" y="5153693"/>
            <a:ext cx="2385809" cy="523220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 Arrow 18"/>
          <p:cNvSpPr/>
          <p:nvPr/>
        </p:nvSpPr>
        <p:spPr>
          <a:xfrm>
            <a:off x="6253131" y="5980163"/>
            <a:ext cx="2385809" cy="523220"/>
          </a:xfrm>
          <a:prstGeom prst="leftArrow">
            <a:avLst/>
          </a:prstGeom>
          <a:solidFill>
            <a:srgbClr val="CCFFCC"/>
          </a:solidFill>
          <a:ln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740531" y="5134449"/>
            <a:ext cx="1537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possession</a:t>
            </a:r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6817491" y="5980163"/>
            <a:ext cx="1363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existence</a:t>
            </a:r>
            <a:endParaRPr lang="en-US" sz="2400" dirty="0"/>
          </a:p>
        </p:txBody>
      </p:sp>
      <p:sp>
        <p:nvSpPr>
          <p:cNvPr id="22" name="직사각형 21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950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3" grpId="0" animBg="1"/>
      <p:bldP spid="9" grpId="0"/>
      <p:bldP spid="10" grpId="0"/>
      <p:bldP spid="11" grpId="0"/>
      <p:bldP spid="12" grpId="0"/>
      <p:bldP spid="14" grpId="0"/>
      <p:bldP spid="15" grpId="0"/>
      <p:bldP spid="16" grpId="0"/>
      <p:bldP spid="17" grpId="0"/>
      <p:bldP spid="18" grpId="0" animBg="1"/>
      <p:bldP spid="19" grpId="0" animBg="1"/>
      <p:bldP spid="20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53160"/>
            <a:ext cx="7772400" cy="1470025"/>
          </a:xfrm>
        </p:spPr>
        <p:txBody>
          <a:bodyPr/>
          <a:lstStyle/>
          <a:p>
            <a:r>
              <a:rPr lang="en-US" altLang="ko-KR" b="1" dirty="0">
                <a:latin typeface="나눔고딕"/>
                <a:ea typeface="나눔고딕"/>
                <a:cs typeface="나눔고딕"/>
              </a:rPr>
              <a:t>3</a:t>
            </a:r>
            <a:r>
              <a:rPr lang="ko-KR" altLang="en-US" b="1" dirty="0" smtClean="0">
                <a:latin typeface="나눔고딕"/>
                <a:ea typeface="나눔고딕"/>
                <a:cs typeface="나눔고딕"/>
              </a:rPr>
              <a:t>과 한국어 수업</a:t>
            </a:r>
            <a:r>
              <a:rPr lang="en-US" altLang="ko-KR" b="1" dirty="0" smtClean="0">
                <a:latin typeface="나눔고딕"/>
                <a:ea typeface="나눔고딕"/>
                <a:cs typeface="나눔고딕"/>
              </a:rPr>
              <a:t/>
            </a:r>
            <a:br>
              <a:rPr lang="en-US" altLang="ko-KR" b="1" dirty="0" smtClean="0">
                <a:latin typeface="나눔고딕"/>
                <a:ea typeface="나눔고딕"/>
                <a:cs typeface="나눔고딕"/>
              </a:rPr>
            </a:br>
            <a:r>
              <a:rPr lang="ko-KR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[</a:t>
            </a:r>
            <a:r>
              <a:rPr lang="en-US" altLang="ja-JP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Korean Language Class</a:t>
            </a:r>
            <a:r>
              <a:rPr lang="en-US" altLang="ko-KR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]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77" y="1923145"/>
            <a:ext cx="7092461" cy="4426854"/>
          </a:xfrm>
          <a:prstGeom prst="rect">
            <a:avLst/>
          </a:prstGeom>
        </p:spPr>
      </p:pic>
      <p:sp>
        <p:nvSpPr>
          <p:cNvPr id="4" name="직사각형 3">
            <a:hlinkClick r:id="rId3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4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383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4328365"/>
              </p:ext>
            </p:extLst>
          </p:nvPr>
        </p:nvGraphicFramePr>
        <p:xfrm>
          <a:off x="1000501" y="52297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/>
                <a:gridCol w="3839261"/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654480" y="1510822"/>
            <a:ext cx="8215314" cy="5909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numCol="2">
            <a:spAutoFit/>
          </a:bodyPr>
          <a:lstStyle/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NOUN</a:t>
            </a:r>
            <a:r>
              <a:rPr lang="en-US" altLang="ko-KR" b="1" dirty="0" smtClean="0">
                <a:ea typeface="굴림" pitchFamily="50" charset="-127"/>
              </a:rPr>
              <a:t> </a:t>
            </a:r>
            <a:endParaRPr lang="en-US" altLang="ko-KR" b="1" dirty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공부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(</a:t>
            </a:r>
            <a:r>
              <a:rPr lang="ko-KR" altLang="en-US" dirty="0" smtClean="0">
                <a:latin typeface="+mj-lt"/>
                <a:ea typeface="나눔고딕"/>
                <a:cs typeface="나눔고딕"/>
              </a:rPr>
              <a:t>하다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)	study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남자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man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시험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text, exam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역사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history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주스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juice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텔레비전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television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VERB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마시다</a:t>
            </a:r>
            <a:r>
              <a:rPr lang="en-US" altLang="ko-KR" dirty="0" smtClean="0">
                <a:ea typeface="나눔고딕"/>
                <a:cs typeface="나눔고딕"/>
              </a:rPr>
              <a:t>		to drink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만나다</a:t>
            </a:r>
            <a:r>
              <a:rPr lang="en-US" altLang="ko-KR" dirty="0" smtClean="0">
                <a:ea typeface="나눔고딕"/>
                <a:cs typeface="나눔고딕"/>
              </a:rPr>
              <a:t>		to meet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보다</a:t>
            </a:r>
            <a:r>
              <a:rPr lang="en-US" altLang="ko-KR" dirty="0" smtClean="0">
                <a:ea typeface="나눔고딕"/>
                <a:cs typeface="나눔고딕"/>
              </a:rPr>
              <a:t>			to see, look, watch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굴림" pitchFamily="50" charset="-127"/>
              </a:rPr>
              <a:t>지내다</a:t>
            </a:r>
            <a:r>
              <a:rPr lang="en-US" altLang="ko-KR" dirty="0" smtClean="0">
                <a:ea typeface="굴림" pitchFamily="50" charset="-127"/>
              </a:rPr>
              <a:t>		to get along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CONJUNCTION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그래서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so, therefore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그럼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then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ADVERB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매일</a:t>
            </a:r>
            <a:r>
              <a:rPr lang="en-US" altLang="ko-KR" dirty="0" smtClean="0">
                <a:ea typeface="나눔고딕"/>
                <a:cs typeface="나눔고딕"/>
              </a:rPr>
              <a:t>			every day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어떻게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how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열심히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diligently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요즘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	these days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잘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	well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지금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	now</a:t>
            </a:r>
            <a:r>
              <a:rPr lang="en-US" altLang="ko-KR" dirty="0" smtClean="0">
                <a:ea typeface="나눔고딕"/>
                <a:cs typeface="나눔고딕"/>
              </a:rPr>
              <a:t>	</a:t>
            </a:r>
          </a:p>
          <a:p>
            <a:pPr eaLnBrk="1" latinLnBrk="1" hangingPunct="1">
              <a:defRPr/>
            </a:pPr>
            <a:endParaRPr lang="en-US" altLang="ko-KR" b="1" dirty="0" smtClean="0">
              <a:solidFill>
                <a:srgbClr val="008000"/>
              </a:solidFill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PARTICLE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들</a:t>
            </a:r>
            <a:r>
              <a:rPr lang="en-US" altLang="ko-KR" dirty="0" smtClean="0">
                <a:ea typeface="나눔고딕"/>
                <a:cs typeface="나눔고딕"/>
              </a:rPr>
              <a:t>			plural particle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을</a:t>
            </a:r>
            <a:r>
              <a:rPr lang="en-US" altLang="ko-KR" dirty="0" smtClean="0">
                <a:ea typeface="나눔고딕"/>
                <a:cs typeface="나눔고딕"/>
              </a:rPr>
              <a:t>/</a:t>
            </a:r>
            <a:r>
              <a:rPr lang="ko-KR" altLang="en-US" dirty="0" smtClean="0">
                <a:ea typeface="나눔고딕"/>
                <a:cs typeface="나눔고딕"/>
              </a:rPr>
              <a:t>를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object particle</a:t>
            </a:r>
          </a:p>
          <a:p>
            <a:pPr eaLnBrk="1" latinLnBrk="1" hangingPunct="1">
              <a:defRPr/>
            </a:pPr>
            <a:endParaRPr lang="en-US" altLang="ko-KR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ADJECTIVE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맛없다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to be tasteless,</a:t>
            </a:r>
          </a:p>
          <a:p>
            <a:pPr latinLnBrk="1">
              <a:defRPr/>
            </a:pPr>
            <a:r>
              <a:rPr lang="en-US" altLang="ko-KR" dirty="0">
                <a:solidFill>
                  <a:srgbClr val="000000"/>
                </a:solidFill>
                <a:ea typeface="나눔고딕"/>
                <a:cs typeface="나눔고딕"/>
              </a:rPr>
              <a:t>	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	not delicious	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재미없다</a:t>
            </a:r>
            <a:r>
              <a:rPr lang="en-US" altLang="ko-KR" dirty="0">
                <a:solidFill>
                  <a:srgbClr val="000000"/>
                </a:solidFill>
                <a:ea typeface="나눔고딕"/>
                <a:cs typeface="나눔고딕"/>
              </a:rPr>
              <a:t>	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to be uninteresting</a:t>
            </a:r>
            <a:endParaRPr lang="en-US" altLang="ko-KR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  <p:pic>
        <p:nvPicPr>
          <p:cNvPr id="2" name="L3V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20" y="522977"/>
            <a:ext cx="601541" cy="51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36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4589491"/>
              </p:ext>
            </p:extLst>
          </p:nvPr>
        </p:nvGraphicFramePr>
        <p:xfrm>
          <a:off x="1000501" y="522977"/>
          <a:ext cx="7369074" cy="762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878601"/>
                <a:gridCol w="1490473"/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2 (</a:t>
                      </a:r>
                      <a:r>
                        <a:rPr lang="ko-KR" altLang="en-US" sz="2800" dirty="0" smtClean="0">
                          <a:latin typeface="Arial Black"/>
                          <a:cs typeface="Arial Black"/>
                        </a:rPr>
                        <a:t>무슨 뜻이에요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?) 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2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" name="L3V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20" y="522977"/>
            <a:ext cx="601541" cy="518159"/>
          </a:xfrm>
          <a:prstGeom prst="rect">
            <a:avLst/>
          </a:prstGeom>
        </p:spPr>
      </p:pic>
      <p:sp>
        <p:nvSpPr>
          <p:cNvPr id="6" name="TextBox 1"/>
          <p:cNvSpPr txBox="1">
            <a:spLocks noChangeArrowheads="1"/>
          </p:cNvSpPr>
          <p:nvPr/>
        </p:nvSpPr>
        <p:spPr bwMode="auto">
          <a:xfrm>
            <a:off x="607690" y="1468619"/>
            <a:ext cx="8215314" cy="5909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numCol="2">
            <a:spAutoFit/>
          </a:bodyPr>
          <a:lstStyle/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NOUN</a:t>
            </a:r>
            <a:r>
              <a:rPr lang="en-US" altLang="ko-KR" b="1" dirty="0" smtClean="0">
                <a:ea typeface="굴림" pitchFamily="50" charset="-127"/>
              </a:rPr>
              <a:t> </a:t>
            </a:r>
            <a:endParaRPr lang="en-US" altLang="ko-KR" b="1" dirty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공부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(</a:t>
            </a:r>
            <a:r>
              <a:rPr lang="ko-KR" altLang="en-US" dirty="0" smtClean="0">
                <a:latin typeface="+mj-lt"/>
                <a:ea typeface="나눔고딕"/>
                <a:cs typeface="나눔고딕"/>
              </a:rPr>
              <a:t>하다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)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남자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시험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역사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주스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텔레비전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VERB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마시다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만나다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보다</a:t>
            </a:r>
            <a:r>
              <a:rPr lang="en-US" altLang="ko-KR" dirty="0" smtClean="0"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굴림" pitchFamily="50" charset="-127"/>
              </a:rPr>
              <a:t>지내다</a:t>
            </a:r>
            <a:r>
              <a:rPr lang="en-US" altLang="ko-KR" dirty="0" smtClean="0">
                <a:ea typeface="굴림" pitchFamily="50" charset="-127"/>
              </a:rPr>
              <a:t>		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CONJUNCTION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그래서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latin typeface="+mj-lt"/>
                <a:ea typeface="나눔고딕"/>
                <a:cs typeface="나눔고딕"/>
              </a:rPr>
              <a:t>그럼</a:t>
            </a:r>
            <a:r>
              <a:rPr lang="en-US" altLang="ko-KR" dirty="0" smtClean="0">
                <a:latin typeface="+mj-lt"/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ADVERB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매일</a:t>
            </a:r>
            <a:r>
              <a:rPr lang="en-US" altLang="ko-KR" dirty="0" smtClean="0"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어떻게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열심히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요즘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잘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지금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	</a:t>
            </a:r>
            <a:r>
              <a:rPr lang="en-US" altLang="ko-KR" dirty="0" smtClean="0">
                <a:ea typeface="나눔고딕"/>
                <a:cs typeface="나눔고딕"/>
              </a:rPr>
              <a:t>	</a:t>
            </a:r>
          </a:p>
          <a:p>
            <a:pPr eaLnBrk="1" latinLnBrk="1" hangingPunct="1">
              <a:defRPr/>
            </a:pPr>
            <a:endParaRPr lang="en-US" altLang="ko-KR" b="1" dirty="0" smtClean="0">
              <a:solidFill>
                <a:srgbClr val="008000"/>
              </a:solidFill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PARTICLE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들</a:t>
            </a:r>
            <a:r>
              <a:rPr lang="en-US" altLang="ko-KR" dirty="0" smtClean="0">
                <a:ea typeface="나눔고딕"/>
                <a:cs typeface="나눔고딕"/>
              </a:rPr>
              <a:t>			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을</a:t>
            </a:r>
            <a:r>
              <a:rPr lang="en-US" altLang="ko-KR" dirty="0" smtClean="0">
                <a:ea typeface="나눔고딕"/>
                <a:cs typeface="나눔고딕"/>
              </a:rPr>
              <a:t>/</a:t>
            </a:r>
            <a:r>
              <a:rPr lang="ko-KR" altLang="en-US" dirty="0" smtClean="0">
                <a:ea typeface="나눔고딕"/>
                <a:cs typeface="나눔고딕"/>
              </a:rPr>
              <a:t>를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endParaRPr lang="en-US" altLang="ko-KR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ADJECTIVE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맛없다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</a:t>
            </a:r>
          </a:p>
          <a:p>
            <a:pPr latinLnBrk="1">
              <a:defRPr/>
            </a:pP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</a:t>
            </a:r>
          </a:p>
          <a:p>
            <a:pPr latinLnBrk="1">
              <a:defRPr/>
            </a:pP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재미없다</a:t>
            </a:r>
            <a:r>
              <a:rPr lang="en-US" altLang="ko-KR" dirty="0">
                <a:solidFill>
                  <a:srgbClr val="000000"/>
                </a:solidFill>
                <a:ea typeface="나눔고딕"/>
                <a:cs typeface="나눔고딕"/>
              </a:rPr>
              <a:t>	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</a:t>
            </a:r>
            <a:endParaRPr lang="en-US" altLang="ko-KR" dirty="0">
              <a:solidFill>
                <a:srgbClr val="000000"/>
              </a:solidFill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37486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0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0501" y="1536467"/>
            <a:ext cx="789039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 씨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안녕하세요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요즘 어떻게 지내세요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잘 지내요</a:t>
            </a:r>
            <a:r>
              <a:rPr lang="ko-KR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소피아 씨는 어떻게 지내세요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저도 잘 지내요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지금 뭐하세요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오늘 한국어 시험이 있어요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그래서 한국어를 공부해요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그래요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  <a:endParaRPr lang="en-US" altLang="ko-KR" sz="2400" b="1" dirty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20000"/>
              </a:lnSpc>
            </a:pP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그럼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열심히 공부하세요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그리고 시험 잘 보세요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네</a:t>
            </a:r>
            <a:r>
              <a:rPr lang="ko-KR" altLang="ko-KR" sz="2400" b="1" dirty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1307530"/>
              </p:ext>
            </p:extLst>
          </p:nvPr>
        </p:nvGraphicFramePr>
        <p:xfrm>
          <a:off x="1000501" y="676211"/>
          <a:ext cx="7369074" cy="5182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/>
                <a:gridCol w="3839261"/>
              </a:tblGrid>
              <a:tr h="51824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한국어를 공부해요</a:t>
                      </a:r>
                      <a:r>
                        <a:rPr lang="en-US" altLang="ko-KR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" name="L3C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88" y="660060"/>
            <a:ext cx="620389" cy="53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577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6810290"/>
              </p:ext>
            </p:extLst>
          </p:nvPr>
        </p:nvGraphicFramePr>
        <p:xfrm>
          <a:off x="1000501" y="676211"/>
          <a:ext cx="7369074" cy="5182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/>
                <a:gridCol w="3839261"/>
              </a:tblGrid>
              <a:tr h="51824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한국어를 공부해요</a:t>
                      </a:r>
                      <a:r>
                        <a:rPr lang="en-US" altLang="ko-KR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" name="L3C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88" y="660060"/>
            <a:ext cx="620389" cy="5343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00501" y="1536467"/>
            <a:ext cx="789039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 씨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안녕하세요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_______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어떻게 지내세요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잘 지내요</a:t>
            </a:r>
            <a:r>
              <a:rPr lang="ko-KR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소피아 씨는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_____________?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저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잘 지내요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지금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_________?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오늘 한국어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______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있어요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	_______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한국어를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________.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___________?</a:t>
            </a:r>
            <a:endParaRPr lang="en-US" altLang="ko-KR" sz="2400" b="1" dirty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20000"/>
              </a:lnSpc>
            </a:pP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	______,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열심히 공부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________.</a:t>
            </a:r>
          </a:p>
          <a:p>
            <a:pPr>
              <a:lnSpc>
                <a:spcPct val="120000"/>
              </a:lnSpc>
            </a:pP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그리고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_______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잘 보세요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네</a:t>
            </a:r>
            <a:r>
              <a:rPr lang="ko-KR" altLang="ko-KR" sz="2400" b="1" dirty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911548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9757032"/>
              </p:ext>
            </p:extLst>
          </p:nvPr>
        </p:nvGraphicFramePr>
        <p:xfrm>
          <a:off x="1000501" y="676211"/>
          <a:ext cx="7369074" cy="5182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/>
                <a:gridCol w="3839261"/>
              </a:tblGrid>
              <a:tr h="51824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한국어를 공부해요</a:t>
                      </a:r>
                      <a:r>
                        <a:rPr lang="en-US" altLang="ko-KR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" name="L3C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88" y="660060"/>
            <a:ext cx="620389" cy="5343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00501" y="1536467"/>
            <a:ext cx="789039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 씨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안녕하세요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_______________________?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잘 지내요</a:t>
            </a:r>
            <a:r>
              <a:rPr lang="ko-KR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소피아 씨는 어떻게 지내세요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______________.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______________?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__________________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있어요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그래서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___________________.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그래요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  <a:endParaRPr lang="en-US" altLang="ko-KR" sz="2400" b="1" dirty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20000"/>
              </a:lnSpc>
            </a:pP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	__________________.</a:t>
            </a:r>
          </a:p>
          <a:p>
            <a:pPr>
              <a:lnSpc>
                <a:spcPct val="120000"/>
              </a:lnSpc>
            </a:pP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그리고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_____________.</a:t>
            </a:r>
          </a:p>
          <a:p>
            <a:pPr>
              <a:lnSpc>
                <a:spcPct val="12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네</a:t>
            </a:r>
            <a:r>
              <a:rPr lang="ko-KR" altLang="ko-KR" sz="2400" b="1" dirty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208318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6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3589645"/>
              </p:ext>
            </p:extLst>
          </p:nvPr>
        </p:nvGraphicFramePr>
        <p:xfrm>
          <a:off x="1000501" y="70168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</a:t>
                      </a:r>
                      <a:r>
                        <a:rPr lang="ko-KR" altLang="en-US" sz="2800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New</a:t>
                      </a:r>
                      <a:r>
                        <a:rPr lang="ja-JP" altLang="en-US" sz="2800" b="1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Expressions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" name="Rounded Rectangle 3"/>
          <p:cNvSpPr/>
          <p:nvPr/>
        </p:nvSpPr>
        <p:spPr>
          <a:xfrm>
            <a:off x="1417390" y="1469572"/>
            <a:ext cx="6228134" cy="735020"/>
          </a:xfrm>
          <a:prstGeom prst="roundRect">
            <a:avLst/>
          </a:prstGeom>
          <a:solidFill>
            <a:srgbClr val="CCFFCC"/>
          </a:solidFill>
          <a:ln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934893" y="1546195"/>
            <a:ext cx="55618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latin typeface="나눔고딕"/>
                <a:ea typeface="나눔고딕"/>
                <a:cs typeface="나눔고딕"/>
              </a:rPr>
              <a:t>지내다</a:t>
            </a:r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dirty="0" smtClean="0"/>
              <a:t>literally means ‘to pass one’s time’.</a:t>
            </a:r>
          </a:p>
        </p:txBody>
      </p:sp>
      <p:pic>
        <p:nvPicPr>
          <p:cNvPr id="2" name="Picture 1" descr="동생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07" y="2828836"/>
            <a:ext cx="3013573" cy="3583212"/>
          </a:xfrm>
          <a:prstGeom prst="rect">
            <a:avLst/>
          </a:prstGeom>
        </p:spPr>
      </p:pic>
      <p:sp>
        <p:nvSpPr>
          <p:cNvPr id="13" name="Rounded Rectangular Callout 12"/>
          <p:cNvSpPr/>
          <p:nvPr/>
        </p:nvSpPr>
        <p:spPr>
          <a:xfrm>
            <a:off x="3751775" y="2548735"/>
            <a:ext cx="4157608" cy="1279414"/>
          </a:xfrm>
          <a:prstGeom prst="wedgeRoundRectCallout">
            <a:avLst>
              <a:gd name="adj1" fmla="val -61064"/>
              <a:gd name="adj2" fmla="val 44556"/>
              <a:gd name="adj3" fmla="val 16667"/>
            </a:avLst>
          </a:prstGeom>
          <a:noFill/>
          <a:ln>
            <a:solidFill>
              <a:srgbClr val="FF008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273330" y="2676455"/>
            <a:ext cx="322340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어떻게 지내세요</a:t>
            </a:r>
            <a:r>
              <a:rPr lang="en-US" altLang="ko-KR" sz="3200" dirty="0" smtClean="0">
                <a:latin typeface="나눔고딕"/>
                <a:ea typeface="나눔고딕"/>
                <a:cs typeface="나눔고딕"/>
              </a:rPr>
              <a:t>?</a:t>
            </a:r>
            <a:endParaRPr lang="en-US" sz="32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76753" y="3276010"/>
            <a:ext cx="3505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(How are you doing/getting along?)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3751776" y="4380797"/>
            <a:ext cx="4157608" cy="1700236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84267" y="4542584"/>
            <a:ext cx="3775033" cy="130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400" dirty="0" smtClean="0">
                <a:latin typeface="+mj-lt"/>
                <a:ea typeface="나눔고딕"/>
                <a:cs typeface="나눔고딕"/>
              </a:rPr>
              <a:t>In response, the other party may say </a:t>
            </a:r>
            <a:r>
              <a:rPr lang="en-US" altLang="ko-KR" sz="2400" dirty="0" smtClean="0">
                <a:latin typeface="+mj-lt"/>
                <a:ea typeface="나눔고딕"/>
                <a:cs typeface="나눔고딕"/>
              </a:rPr>
              <a:t>“</a:t>
            </a:r>
            <a:r>
              <a:rPr lang="ko-KR" altLang="en-US" sz="2400" dirty="0" smtClean="0">
                <a:latin typeface="+mj-lt"/>
                <a:ea typeface="나눔고딕"/>
                <a:cs typeface="나눔고딕"/>
              </a:rPr>
              <a:t>잘 지내요</a:t>
            </a:r>
            <a:r>
              <a:rPr lang="en-US" altLang="ko-KR" sz="2400" dirty="0" smtClean="0">
                <a:latin typeface="+mj-lt"/>
                <a:ea typeface="나눔고딕"/>
                <a:cs typeface="나눔고딕"/>
              </a:rPr>
              <a:t>”</a:t>
            </a:r>
            <a:r>
              <a:rPr lang="ko-KR" altLang="en-US" sz="2400" dirty="0" smtClean="0">
                <a:latin typeface="+mj-lt"/>
                <a:ea typeface="나눔고딕"/>
                <a:cs typeface="나눔고딕"/>
              </a:rPr>
              <a:t> </a:t>
            </a:r>
            <a:r>
              <a:rPr lang="en-US" altLang="ko-KR" sz="2400" dirty="0" smtClean="0">
                <a:latin typeface="+mj-lt"/>
                <a:ea typeface="나눔고딕"/>
                <a:cs typeface="나눔고딕"/>
              </a:rPr>
              <a:t>meaning ‘I’m doing fine’.</a:t>
            </a:r>
            <a:r>
              <a:rPr lang="ko-KR" altLang="en-US" sz="2400" dirty="0" smtClean="0">
                <a:latin typeface="+mj-lt"/>
                <a:ea typeface="나눔고딕"/>
                <a:cs typeface="나눔고딕"/>
              </a:rPr>
              <a:t> </a:t>
            </a:r>
            <a:endParaRPr lang="en-US" sz="2400" dirty="0">
              <a:latin typeface="+mj-lt"/>
              <a:ea typeface="나눔고딕"/>
              <a:cs typeface="나눔고딕"/>
            </a:endParaRPr>
          </a:p>
        </p:txBody>
      </p:sp>
      <p:sp>
        <p:nvSpPr>
          <p:cNvPr id="11" name="직사각형 10">
            <a:hlinkClick r:id="rId3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4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183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8" grpId="0" animBg="1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8223186"/>
              </p:ext>
            </p:extLst>
          </p:nvPr>
        </p:nvGraphicFramePr>
        <p:xfrm>
          <a:off x="1000501" y="70168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</a:t>
                      </a:r>
                      <a:r>
                        <a:rPr lang="ko-KR" altLang="en-US" sz="2800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New</a:t>
                      </a:r>
                      <a:r>
                        <a:rPr lang="ja-JP" altLang="en-US" sz="2800" b="1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Expressions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Rounded Rectangle 10"/>
          <p:cNvSpPr/>
          <p:nvPr/>
        </p:nvSpPr>
        <p:spPr>
          <a:xfrm>
            <a:off x="1417390" y="1469572"/>
            <a:ext cx="6228134" cy="735020"/>
          </a:xfrm>
          <a:prstGeom prst="roundRect">
            <a:avLst/>
          </a:prstGeom>
          <a:solidFill>
            <a:srgbClr val="CCFFCC"/>
          </a:solidFill>
          <a:ln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130278" y="1546195"/>
            <a:ext cx="493645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latin typeface="나눔고딕"/>
                <a:ea typeface="나눔고딕"/>
                <a:cs typeface="나눔고딕"/>
              </a:rPr>
              <a:t>들</a:t>
            </a:r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en-US" altLang="ko-KR" sz="2200" dirty="0" smtClean="0">
                <a:latin typeface="+mj-lt"/>
                <a:ea typeface="나눔고딕"/>
                <a:cs typeface="나눔고딕"/>
              </a:rPr>
              <a:t>plu</a:t>
            </a:r>
            <a:r>
              <a:rPr lang="en-US" altLang="ko-KR" sz="2200" dirty="0" smtClean="0">
                <a:ea typeface="나눔고딕"/>
                <a:cs typeface="나눔고딕"/>
              </a:rPr>
              <a:t>ral particle) is attached to nouns.</a:t>
            </a:r>
            <a:endParaRPr lang="en-US" altLang="ko-KR" sz="2200" dirty="0" smtClean="0"/>
          </a:p>
        </p:txBody>
      </p:sp>
      <p:sp>
        <p:nvSpPr>
          <p:cNvPr id="14" name="Rounded Rectangle 13"/>
          <p:cNvSpPr/>
          <p:nvPr/>
        </p:nvSpPr>
        <p:spPr>
          <a:xfrm>
            <a:off x="664308" y="5705231"/>
            <a:ext cx="7842530" cy="755948"/>
          </a:xfrm>
          <a:prstGeom prst="roundRect">
            <a:avLst/>
          </a:prstGeom>
          <a:noFill/>
          <a:ln w="19050" cmpd="sng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ko-KR" sz="2400" b="1" dirty="0" smtClean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9066" y="5843210"/>
            <a:ext cx="7687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However, the plurality is not mandatorily marked in Korean.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569603" y="2500924"/>
            <a:ext cx="1635301" cy="2871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학생</a:t>
            </a:r>
            <a:endParaRPr lang="en-US" altLang="ko-KR" sz="2800" dirty="0" smtClean="0">
              <a:latin typeface="나눔고딕"/>
              <a:ea typeface="나눔고딕"/>
              <a:cs typeface="나눔고딕"/>
            </a:endParaRPr>
          </a:p>
          <a:p>
            <a:pPr algn="ctr">
              <a:lnSpc>
                <a:spcPct val="13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선생님</a:t>
            </a:r>
            <a:endParaRPr lang="en-US" altLang="ko-KR" sz="2800" dirty="0" smtClean="0">
              <a:latin typeface="나눔고딕"/>
              <a:ea typeface="나눔고딕"/>
              <a:cs typeface="나눔고딕"/>
            </a:endParaRPr>
          </a:p>
          <a:p>
            <a:pPr algn="ctr">
              <a:lnSpc>
                <a:spcPct val="13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친구</a:t>
            </a:r>
            <a:endParaRPr lang="en-US" altLang="ko-KR" sz="2800" dirty="0" smtClean="0">
              <a:latin typeface="나눔고딕"/>
              <a:ea typeface="나눔고딕"/>
              <a:cs typeface="나눔고딕"/>
            </a:endParaRPr>
          </a:p>
          <a:p>
            <a:pPr algn="ctr">
              <a:lnSpc>
                <a:spcPct val="13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한국 사람</a:t>
            </a:r>
            <a:endParaRPr lang="en-US" altLang="ko-KR" sz="2800" dirty="0" smtClean="0">
              <a:latin typeface="나눔고딕"/>
              <a:ea typeface="나눔고딕"/>
              <a:cs typeface="나눔고딕"/>
            </a:endParaRPr>
          </a:p>
          <a:p>
            <a:pPr algn="ctr">
              <a:lnSpc>
                <a:spcPct val="13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미국 사람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43638" y="2598614"/>
            <a:ext cx="522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들</a:t>
            </a:r>
            <a:endParaRPr lang="en-US" sz="2800" dirty="0">
              <a:solidFill>
                <a:srgbClr val="FF008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803711" y="3141372"/>
            <a:ext cx="522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들</a:t>
            </a:r>
            <a:endParaRPr lang="en-US" sz="2800" dirty="0">
              <a:solidFill>
                <a:srgbClr val="FF008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627869" y="3719297"/>
            <a:ext cx="522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들</a:t>
            </a:r>
            <a:endParaRPr lang="en-US" sz="2800" dirty="0">
              <a:solidFill>
                <a:srgbClr val="FF008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025730" y="4281593"/>
            <a:ext cx="522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들</a:t>
            </a:r>
            <a:endParaRPr lang="en-US" sz="2800" dirty="0">
              <a:solidFill>
                <a:srgbClr val="FF008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5730" y="4821494"/>
            <a:ext cx="522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들</a:t>
            </a:r>
            <a:endParaRPr lang="en-US" sz="2800" dirty="0">
              <a:solidFill>
                <a:srgbClr val="FF008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직사각형 12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047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7" grpId="0"/>
      <p:bldP spid="9" grpId="0"/>
      <p:bldP spid="17" grpId="0"/>
      <p:bldP spid="19" grpId="0"/>
      <p:bldP spid="20" grpId="0"/>
      <p:bldP spid="2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3359107"/>
              </p:ext>
            </p:extLst>
          </p:nvPr>
        </p:nvGraphicFramePr>
        <p:xfrm>
          <a:off x="1000501" y="70168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</a:t>
                      </a:r>
                      <a:r>
                        <a:rPr lang="ko-KR" altLang="en-US" sz="2800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New</a:t>
                      </a:r>
                      <a:r>
                        <a:rPr lang="ja-JP" altLang="en-US" sz="2800" b="1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Expressions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1" name="Rounded Rectangle 10"/>
          <p:cNvSpPr/>
          <p:nvPr/>
        </p:nvSpPr>
        <p:spPr>
          <a:xfrm>
            <a:off x="664308" y="1761586"/>
            <a:ext cx="7842530" cy="735020"/>
          </a:xfrm>
          <a:prstGeom prst="roundRect">
            <a:avLst/>
          </a:prstGeom>
          <a:solidFill>
            <a:srgbClr val="CCFFCC"/>
          </a:solidFill>
          <a:ln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36294" y="1834459"/>
            <a:ext cx="741909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 smtClean="0">
                <a:latin typeface="나눔고딕"/>
                <a:ea typeface="나눔고딕"/>
                <a:cs typeface="나눔고딕"/>
              </a:rPr>
              <a:t>그래서</a:t>
            </a:r>
            <a:r>
              <a:rPr lang="en-US" altLang="ko-KR" sz="32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dirty="0" smtClean="0">
                <a:ea typeface="나눔고딕"/>
                <a:cs typeface="나눔고딕"/>
              </a:rPr>
              <a:t>indicates a cause-effect relation b/w two sentences.</a:t>
            </a:r>
            <a:endParaRPr lang="en-US" altLang="ko-KR" sz="2200" dirty="0" smtClean="0"/>
          </a:p>
        </p:txBody>
      </p:sp>
      <p:sp>
        <p:nvSpPr>
          <p:cNvPr id="2" name="TextBox 1"/>
          <p:cNvSpPr txBox="1"/>
          <p:nvPr/>
        </p:nvSpPr>
        <p:spPr>
          <a:xfrm>
            <a:off x="1191846" y="3052318"/>
            <a:ext cx="69803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오늘은 수업이 없어요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그래서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친구를 만나요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37323" y="4709178"/>
            <a:ext cx="5867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내일 시험이 있어요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그래서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공부해요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67868" y="3692773"/>
            <a:ext cx="573672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(I don’t have any class. So, I’m meeting a friend.)</a:t>
            </a:r>
            <a:endParaRPr lang="en-US" sz="2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47743" y="5326194"/>
            <a:ext cx="585685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(I have a test tomorrow. Therefore, I’m studying.)</a:t>
            </a:r>
            <a:endParaRPr lang="en-US" sz="2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직사각형 8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39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293981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Lesson 2 C.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2316" y="1169077"/>
            <a:ext cx="401527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스티브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안녕하세요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리사 씨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endParaRPr lang="en-US" altLang="ko-KR" sz="2800" b="1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어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스티브 씨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800" b="1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스티브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뭐 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endParaRPr lang="en-US" altLang="ko-KR" sz="2800" b="1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아침 먹어요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909620" y="1168966"/>
            <a:ext cx="40374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스티브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안녕하세요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리사 씨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endParaRPr lang="en-US" altLang="ko-KR" sz="2800" b="1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어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스티브 씨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800" b="1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스티브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뭐 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endParaRPr lang="en-US" altLang="ko-KR" sz="2800" b="1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b="1" dirty="0">
                <a:latin typeface="나눔고딕"/>
                <a:ea typeface="나눔고딕"/>
                <a:cs typeface="나눔고딕"/>
              </a:rPr>
              <a:t>아침을 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먹어요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6193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6175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Lesson 2 C.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16781" y="2274192"/>
            <a:ext cx="416814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B</a:t>
            </a:r>
          </a:p>
          <a:p>
            <a:pPr>
              <a:lnSpc>
                <a:spcPct val="150000"/>
              </a:lnSpc>
            </a:pPr>
            <a:endParaRPr lang="en-US" altLang="ko-KR" sz="2200" b="1" dirty="0">
              <a:solidFill>
                <a:schemeClr val="tx2">
                  <a:lumMod val="60000"/>
                  <a:lumOff val="40000"/>
                </a:schemeClr>
              </a:solidFill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50000"/>
              </a:lnSpc>
            </a:pP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스티브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안녕하세요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 리사 씨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어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 스티브 씨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스티브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뭐 해요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아침을 먹어요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0540" y="2274192"/>
            <a:ext cx="40843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A</a:t>
            </a:r>
          </a:p>
          <a:p>
            <a:pPr>
              <a:lnSpc>
                <a:spcPct val="150000"/>
              </a:lnSpc>
            </a:pPr>
            <a:endParaRPr lang="en-US" altLang="ko-KR" sz="2200" b="1" dirty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50000"/>
              </a:lnSpc>
            </a:pP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스티브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안녕하세요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리사 씨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어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스티브 씨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스티브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뭐 해요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아침 먹어요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673743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8669167"/>
              </p:ext>
            </p:extLst>
          </p:nvPr>
        </p:nvGraphicFramePr>
        <p:xfrm>
          <a:off x="1000501" y="52297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/>
                <a:gridCol w="3839261"/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1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TextBox 1"/>
          <p:cNvSpPr txBox="1">
            <a:spLocks noChangeArrowheads="1"/>
          </p:cNvSpPr>
          <p:nvPr/>
        </p:nvSpPr>
        <p:spPr bwMode="auto">
          <a:xfrm>
            <a:off x="709704" y="1197937"/>
            <a:ext cx="8215314" cy="59093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numCol="2">
            <a:spAutoFit/>
          </a:bodyPr>
          <a:lstStyle/>
          <a:p>
            <a:pPr eaLnBrk="1" latinLnBrk="1" hangingPunct="1">
              <a:defRPr/>
            </a:pPr>
            <a:endParaRPr lang="en-US" altLang="ko-KR" b="1" dirty="0" smtClean="0">
              <a:solidFill>
                <a:srgbClr val="008000"/>
              </a:solidFill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b="1" dirty="0">
              <a:solidFill>
                <a:srgbClr val="008000"/>
              </a:solidFill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NOUN</a:t>
            </a:r>
            <a:r>
              <a:rPr lang="en-US" altLang="ko-KR" b="1" dirty="0" smtClean="0">
                <a:ea typeface="굴림" pitchFamily="50" charset="-127"/>
              </a:rPr>
              <a:t> </a:t>
            </a:r>
            <a:endParaRPr lang="en-US" altLang="ko-KR" b="1" dirty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경제학 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economics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교과서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	textbook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교실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	classroom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내일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tomorrow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반 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class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사전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dictionary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수업</a:t>
            </a:r>
            <a:r>
              <a:rPr lang="en-US" altLang="ko-KR" dirty="0">
                <a:solidFill>
                  <a:srgbClr val="FF6600"/>
                </a:solidFill>
                <a:ea typeface="나눔고딕"/>
                <a:cs typeface="나눔고딕"/>
              </a:rPr>
              <a:t>	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course; class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시간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	1. time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여자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	woman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오늘</a:t>
            </a:r>
            <a:r>
              <a:rPr lang="en-US" altLang="ko-KR" dirty="0" smtClean="0">
                <a:ea typeface="나눔고딕"/>
                <a:cs typeface="나눔고딕"/>
              </a:rPr>
              <a:t>				today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우산</a:t>
            </a:r>
            <a:r>
              <a:rPr lang="en-US" altLang="ko-KR" dirty="0" smtClean="0">
                <a:ea typeface="나눔고딕"/>
                <a:cs typeface="나눔고딕"/>
              </a:rPr>
              <a:t>				umbrella</a:t>
            </a:r>
            <a:endParaRPr lang="en-US" altLang="ko-KR" dirty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질문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question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집</a:t>
            </a:r>
            <a:r>
              <a:rPr lang="en-US" altLang="ko-KR" dirty="0" smtClean="0">
                <a:ea typeface="나눔고딕"/>
                <a:cs typeface="나눔고딕"/>
              </a:rPr>
              <a:t>				home, house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친구</a:t>
            </a:r>
            <a:r>
              <a:rPr lang="en-US" altLang="ko-KR" dirty="0" smtClean="0">
                <a:ea typeface="나눔고딕"/>
                <a:cs typeface="나눔고딕"/>
              </a:rPr>
              <a:t>				friend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컴퓨터</a:t>
            </a:r>
            <a:r>
              <a:rPr lang="en-US" altLang="ko-KR" dirty="0" smtClean="0">
                <a:ea typeface="나눔고딕"/>
                <a:cs typeface="나눔고딕"/>
              </a:rPr>
              <a:t>			computer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PRONOUN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누구</a:t>
            </a:r>
            <a:r>
              <a:rPr lang="en-US" altLang="ko-KR" dirty="0" smtClean="0">
                <a:ea typeface="나눔고딕"/>
                <a:cs typeface="나눔고딕"/>
              </a:rPr>
              <a:t>			who (</a:t>
            </a:r>
            <a:r>
              <a:rPr lang="ko-KR" altLang="en-US" dirty="0" smtClean="0">
                <a:ea typeface="나눔고딕"/>
                <a:cs typeface="나눔고딕"/>
              </a:rPr>
              <a:t>누구</a:t>
            </a:r>
            <a:r>
              <a:rPr lang="en-US" altLang="ko-KR" dirty="0" smtClean="0">
                <a:ea typeface="나눔고딕"/>
                <a:cs typeface="나눔고딕"/>
              </a:rPr>
              <a:t>+</a:t>
            </a:r>
            <a:r>
              <a:rPr lang="ko-KR" altLang="en-US" dirty="0" smtClean="0">
                <a:ea typeface="나눔고딕"/>
                <a:cs typeface="나눔고딕"/>
              </a:rPr>
              <a:t>가</a:t>
            </a:r>
            <a:r>
              <a:rPr lang="en-US" altLang="ko-KR" dirty="0" smtClean="0">
                <a:ea typeface="나눔고딕"/>
                <a:cs typeface="나눔고딕"/>
              </a:rPr>
              <a:t>=</a:t>
            </a:r>
            <a:r>
              <a:rPr lang="ko-KR" altLang="en-US" dirty="0" smtClean="0">
                <a:ea typeface="나눔고딕"/>
                <a:cs typeface="나눔고딕"/>
              </a:rPr>
              <a:t>누가</a:t>
            </a:r>
            <a:r>
              <a:rPr lang="en-US" altLang="ko-KR" dirty="0" smtClean="0">
                <a:ea typeface="나눔고딕"/>
                <a:cs typeface="나눔고딕"/>
              </a:rPr>
              <a:t>)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VERB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인사하다</a:t>
            </a:r>
            <a:r>
              <a:rPr lang="en-US" altLang="ko-KR" dirty="0" smtClean="0">
                <a:ea typeface="나눔고딕"/>
                <a:cs typeface="나눔고딕"/>
              </a:rPr>
              <a:t>		to greet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읽다 </a:t>
            </a:r>
            <a:r>
              <a:rPr lang="en-US" altLang="ko-KR" dirty="0" smtClean="0">
                <a:ea typeface="나눔고딕"/>
                <a:cs typeface="나눔고딕"/>
              </a:rPr>
              <a:t>			to read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ADJECTIVE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없다</a:t>
            </a:r>
            <a:r>
              <a:rPr lang="en-US" altLang="ko-KR" dirty="0" smtClean="0">
                <a:ea typeface="나눔고딕"/>
                <a:cs typeface="나눔고딕"/>
              </a:rPr>
              <a:t>			1. to not be (existence);</a:t>
            </a:r>
          </a:p>
          <a:p>
            <a:pPr eaLnBrk="1" latinLnBrk="1" hangingPunct="1">
              <a:defRPr/>
            </a:pP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		2. to not have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있다</a:t>
            </a:r>
            <a:r>
              <a:rPr lang="en-US" altLang="ko-KR" dirty="0" smtClean="0">
                <a:ea typeface="나눔고딕"/>
                <a:cs typeface="나눔고딕"/>
              </a:rPr>
              <a:t>			2. to have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재미있다</a:t>
            </a:r>
            <a:r>
              <a:rPr lang="en-US" altLang="ko-KR" dirty="0" smtClean="0">
                <a:ea typeface="나눔고딕"/>
                <a:cs typeface="나눔고딕"/>
              </a:rPr>
              <a:t>		to be interesting, fun	</a:t>
            </a:r>
          </a:p>
          <a:p>
            <a:pPr eaLnBrk="1" latinLnBrk="1" hangingPunct="1">
              <a:defRPr/>
            </a:pPr>
            <a:endParaRPr lang="en-US" altLang="ko-KR" b="1" dirty="0" smtClean="0">
              <a:solidFill>
                <a:srgbClr val="008000"/>
              </a:solidFill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CONJUNCTION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그런데</a:t>
            </a:r>
            <a:r>
              <a:rPr lang="en-US" altLang="ko-KR" dirty="0" smtClean="0">
                <a:ea typeface="나눔고딕"/>
                <a:cs typeface="나눔고딕"/>
              </a:rPr>
              <a:t>		1. but, however</a:t>
            </a:r>
          </a:p>
          <a:p>
            <a:pPr eaLnBrk="1" latinLnBrk="1" hangingPunct="1">
              <a:defRPr/>
            </a:pPr>
            <a:endParaRPr lang="en-US" altLang="ko-KR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SUFFIX</a:t>
            </a:r>
          </a:p>
          <a:p>
            <a:pPr latinLnBrk="1">
              <a:defRPr/>
            </a:pPr>
            <a:r>
              <a:rPr lang="ko-KR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~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(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으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)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세요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honorific polite ending</a:t>
            </a:r>
            <a:endParaRPr lang="en-US" altLang="ko-KR" dirty="0">
              <a:solidFill>
                <a:srgbClr val="000000"/>
              </a:solidFill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en-US" altLang="ko-KR" dirty="0" smtClean="0"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endParaRPr lang="en-US" altLang="ko-KR" dirty="0">
              <a:ea typeface="굴림" pitchFamily="50" charset="-127"/>
            </a:endParaRPr>
          </a:p>
        </p:txBody>
      </p:sp>
      <p:pic>
        <p:nvPicPr>
          <p:cNvPr id="3" name="L3V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01" y="535767"/>
            <a:ext cx="605971" cy="52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522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00501" y="1536467"/>
            <a:ext cx="500841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A</a:t>
            </a:r>
          </a:p>
          <a:p>
            <a:pPr>
              <a:lnSpc>
                <a:spcPct val="120000"/>
              </a:lnSpc>
            </a:pPr>
            <a:endParaRPr lang="en-US" altLang="ko-KR" sz="2200" b="1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20000"/>
              </a:lnSpc>
            </a:pP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지금 뭐하세요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오늘 한국어 시험이 있어요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그래서 한국어 공부해요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</a:t>
            </a:r>
          </a:p>
        </p:txBody>
      </p:sp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1202296"/>
              </p:ext>
            </p:extLst>
          </p:nvPr>
        </p:nvGraphicFramePr>
        <p:xfrm>
          <a:off x="1000501" y="676211"/>
          <a:ext cx="7369074" cy="5182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8109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18797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1824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L3.</a:t>
                      </a:r>
                      <a:r>
                        <a:rPr lang="en-US" sz="2800" baseline="0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2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한국어를 공부해요</a:t>
                      </a:r>
                      <a:r>
                        <a:rPr lang="en-US" altLang="ko-KR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6" name="직사각형 5">
            <a:hlinkClick r:id="rId3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4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000501" y="3839885"/>
            <a:ext cx="500841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B</a:t>
            </a:r>
          </a:p>
          <a:p>
            <a:pPr>
              <a:lnSpc>
                <a:spcPct val="120000"/>
              </a:lnSpc>
            </a:pPr>
            <a:endParaRPr lang="en-US" altLang="ko-KR" sz="2200" b="1" dirty="0" smtClean="0">
              <a:solidFill>
                <a:schemeClr val="tx2">
                  <a:lumMod val="60000"/>
                  <a:lumOff val="40000"/>
                </a:schemeClr>
              </a:solidFill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20000"/>
              </a:lnSpc>
            </a:pP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지금 뭐하세요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오늘 한국어 시험이 있어요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그래서 한국어를 공부해요</a:t>
            </a:r>
            <a:r>
              <a:rPr lang="en-US" altLang="ko-KR" sz="2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나눔고딕"/>
                <a:ea typeface="나눔고딕"/>
                <a:cs typeface="나눔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42708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3594713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 smtClean="0">
                          <a:latin typeface="+mn-lt"/>
                          <a:ea typeface="나눔고딕"/>
                          <a:cs typeface="나눔고딕"/>
                        </a:rPr>
                        <a:t>The object particle 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을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를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834571" y="1674710"/>
            <a:ext cx="1573264" cy="731627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43429" y="1723539"/>
            <a:ext cx="135826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English</a:t>
            </a:r>
            <a:endParaRPr lang="en-US" sz="3200" dirty="0"/>
          </a:p>
        </p:txBody>
      </p:sp>
      <p:sp>
        <p:nvSpPr>
          <p:cNvPr id="7" name="Rounded Rectangle 6"/>
          <p:cNvSpPr/>
          <p:nvPr/>
        </p:nvSpPr>
        <p:spPr>
          <a:xfrm>
            <a:off x="834571" y="4155396"/>
            <a:ext cx="1573264" cy="73162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47539" y="4226359"/>
            <a:ext cx="13736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Korean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794008" y="1743077"/>
            <a:ext cx="336201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Lisa eats breakfast.</a:t>
            </a:r>
            <a:endParaRPr lang="en-US" sz="3200" b="1" dirty="0">
              <a:solidFill>
                <a:srgbClr val="FF008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94008" y="2511129"/>
            <a:ext cx="587614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008000"/>
                </a:solidFill>
              </a:rPr>
              <a:t>Subject</a:t>
            </a:r>
            <a:r>
              <a:rPr lang="en-US" sz="2200" dirty="0" smtClean="0"/>
              <a:t> – </a:t>
            </a:r>
            <a:r>
              <a:rPr lang="en-US" sz="2200" dirty="0" smtClean="0">
                <a:solidFill>
                  <a:srgbClr val="FF6600"/>
                </a:solidFill>
              </a:rPr>
              <a:t>Verb</a:t>
            </a:r>
            <a:r>
              <a:rPr lang="en-US" sz="2200" dirty="0" smtClean="0"/>
              <a:t> – </a:t>
            </a:r>
            <a:r>
              <a:rPr lang="en-US" sz="2200" dirty="0" smtClean="0">
                <a:solidFill>
                  <a:srgbClr val="FF0080"/>
                </a:solidFill>
              </a:rPr>
              <a:t>Object    </a:t>
            </a:r>
            <a:r>
              <a:rPr lang="en-US" sz="2200" dirty="0" smtClean="0"/>
              <a:t>                      (SVO order)</a:t>
            </a:r>
            <a:endParaRPr lang="en-US" sz="2200" dirty="0"/>
          </a:p>
        </p:txBody>
      </p:sp>
      <p:sp>
        <p:nvSpPr>
          <p:cNvPr id="9" name="TextBox 8"/>
          <p:cNvSpPr txBox="1"/>
          <p:nvPr/>
        </p:nvSpPr>
        <p:spPr>
          <a:xfrm>
            <a:off x="2794008" y="3498093"/>
            <a:ext cx="594553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 smtClean="0">
                <a:solidFill>
                  <a:srgbClr val="008000"/>
                </a:solidFill>
              </a:rPr>
              <a:t>Subject</a:t>
            </a:r>
            <a:r>
              <a:rPr lang="en-US" sz="2200" b="1" dirty="0" smtClean="0"/>
              <a:t> – </a:t>
            </a:r>
            <a:r>
              <a:rPr lang="en-US" sz="2200" b="1" dirty="0" smtClean="0">
                <a:solidFill>
                  <a:srgbClr val="FF0080"/>
                </a:solidFill>
              </a:rPr>
              <a:t>Object </a:t>
            </a:r>
            <a:r>
              <a:rPr lang="en-US" sz="2200" b="1" dirty="0" smtClean="0"/>
              <a:t>– </a:t>
            </a:r>
            <a:r>
              <a:rPr lang="en-US" sz="2200" b="1" dirty="0" smtClean="0">
                <a:solidFill>
                  <a:srgbClr val="FF6600"/>
                </a:solidFill>
              </a:rPr>
              <a:t>Verb</a:t>
            </a:r>
            <a:r>
              <a:rPr lang="en-US" sz="2200" b="1" dirty="0" smtClean="0">
                <a:solidFill>
                  <a:srgbClr val="FF0080"/>
                </a:solidFill>
              </a:rPr>
              <a:t>    </a:t>
            </a:r>
            <a:r>
              <a:rPr lang="en-US" sz="2200" b="1" dirty="0" smtClean="0"/>
              <a:t>                      (SOV order)</a:t>
            </a:r>
            <a:endParaRPr lang="en-US" sz="2200" b="1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192646" y="3243387"/>
            <a:ext cx="8773380" cy="19538"/>
          </a:xfrm>
          <a:prstGeom prst="line">
            <a:avLst/>
          </a:prstGeom>
          <a:ln w="381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794008" y="4226359"/>
            <a:ext cx="43880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리사      아침      먹어요</a:t>
            </a:r>
            <a:r>
              <a:rPr lang="en-US" altLang="ko-KR" sz="32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32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48129" y="4224095"/>
            <a:ext cx="5704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가</a:t>
            </a:r>
            <a:endParaRPr lang="en-US" sz="3200" dirty="0">
              <a:solidFill>
                <a:srgbClr val="00800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94033" y="4233426"/>
            <a:ext cx="5704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을</a:t>
            </a:r>
            <a:endParaRPr lang="en-US" sz="3200" dirty="0">
              <a:solidFill>
                <a:srgbClr val="FF0080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3548129" y="4224095"/>
            <a:ext cx="570407" cy="623852"/>
          </a:xfrm>
          <a:prstGeom prst="ellipse">
            <a:avLst/>
          </a:prstGeom>
          <a:noFill/>
          <a:ln w="12700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994033" y="4243633"/>
            <a:ext cx="570407" cy="623852"/>
          </a:xfrm>
          <a:prstGeom prst="ellipse">
            <a:avLst/>
          </a:prstGeom>
          <a:noFill/>
          <a:ln w="12700" cmpd="sng">
            <a:solidFill>
              <a:srgbClr val="FF008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07835" y="5058902"/>
            <a:ext cx="19570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008000"/>
                </a:solidFill>
              </a:rPr>
              <a:t>Subject Particle</a:t>
            </a:r>
            <a:endParaRPr lang="en-US" sz="2200" dirty="0">
              <a:solidFill>
                <a:srgbClr val="008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415001" y="5058902"/>
            <a:ext cx="186600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solidFill>
                  <a:srgbClr val="FF0080"/>
                </a:solidFill>
              </a:rPr>
              <a:t>Object Particle</a:t>
            </a:r>
            <a:endParaRPr lang="en-US" sz="2200" dirty="0">
              <a:solidFill>
                <a:srgbClr val="FF0080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1660769" y="5726332"/>
            <a:ext cx="5822462" cy="801077"/>
          </a:xfrm>
          <a:prstGeom prst="roundRect">
            <a:avLst/>
          </a:prstGeom>
          <a:solidFill>
            <a:srgbClr val="FFFF66"/>
          </a:solidFill>
          <a:ln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968382" y="5765408"/>
            <a:ext cx="52136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ea typeface="나눔고딕"/>
                <a:cs typeface="나눔고딕"/>
              </a:rPr>
              <a:t>Object particle: C-</a:t>
            </a:r>
            <a:r>
              <a:rPr lang="ko-KR" altLang="en-US" sz="3600" dirty="0" smtClean="0">
                <a:ea typeface="나눔고딕"/>
                <a:cs typeface="나눔고딕"/>
              </a:rPr>
              <a:t>을</a:t>
            </a:r>
            <a:r>
              <a:rPr lang="en-US" altLang="ko-KR" sz="3600" dirty="0" smtClean="0">
                <a:ea typeface="나눔고딕"/>
                <a:cs typeface="나눔고딕"/>
              </a:rPr>
              <a:t> /</a:t>
            </a:r>
            <a:r>
              <a:rPr lang="ko-KR" altLang="en-US" sz="3600" dirty="0" smtClean="0">
                <a:ea typeface="나눔고딕"/>
                <a:cs typeface="나눔고딕"/>
              </a:rPr>
              <a:t> </a:t>
            </a:r>
            <a:r>
              <a:rPr lang="en-US" altLang="ko-KR" sz="3600" dirty="0" smtClean="0">
                <a:ea typeface="나눔고딕"/>
                <a:cs typeface="나눔고딕"/>
              </a:rPr>
              <a:t>V-</a:t>
            </a:r>
            <a:r>
              <a:rPr lang="ko-KR" altLang="en-US" sz="3600" dirty="0" smtClean="0">
                <a:ea typeface="나눔고딕"/>
                <a:cs typeface="나눔고딕"/>
              </a:rPr>
              <a:t>를</a:t>
            </a:r>
            <a:endParaRPr lang="en-US" sz="3600" dirty="0">
              <a:ea typeface="나눔고딕"/>
              <a:cs typeface="나눔고딕"/>
            </a:endParaRPr>
          </a:p>
        </p:txBody>
      </p:sp>
      <p:sp>
        <p:nvSpPr>
          <p:cNvPr id="21" name="직사각형 20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679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3" grpId="0"/>
      <p:bldP spid="14" grpId="0"/>
      <p:bldP spid="15" grpId="0" animBg="1"/>
      <p:bldP spid="16" grpId="0" animBg="1"/>
      <p:bldP spid="17" grpId="0"/>
      <p:bldP spid="18" grpId="0"/>
      <p:bldP spid="20" grpId="0" animBg="1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3457188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 smtClean="0">
                          <a:latin typeface="+mn-lt"/>
                          <a:ea typeface="나눔고딕"/>
                          <a:cs typeface="나눔고딕"/>
                        </a:rPr>
                        <a:t>The object particle 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을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를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25230" y="1431263"/>
            <a:ext cx="7913078" cy="1183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dirty="0" smtClean="0">
                <a:ea typeface="나눔고딕"/>
                <a:cs typeface="나눔고딕"/>
              </a:rPr>
              <a:t>The basic sentence patterns:</a:t>
            </a:r>
            <a:r>
              <a:rPr lang="ko-KR" altLang="en-US" sz="2800" dirty="0" smtClean="0">
                <a:ea typeface="나눔고딕"/>
                <a:cs typeface="나눔고딕"/>
              </a:rPr>
              <a:t> </a:t>
            </a:r>
            <a:r>
              <a:rPr lang="en-US" altLang="ko-KR" sz="2800" dirty="0" smtClean="0">
                <a:solidFill>
                  <a:srgbClr val="008000"/>
                </a:solidFill>
                <a:ea typeface="나눔고딕"/>
                <a:cs typeface="나눔고딕"/>
              </a:rPr>
              <a:t>S</a:t>
            </a:r>
            <a:r>
              <a:rPr lang="en-US" altLang="ko-KR" sz="2800" dirty="0" smtClean="0">
                <a:solidFill>
                  <a:srgbClr val="FF0080"/>
                </a:solidFill>
                <a:ea typeface="나눔고딕"/>
                <a:cs typeface="나눔고딕"/>
              </a:rPr>
              <a:t>O</a:t>
            </a:r>
            <a:r>
              <a:rPr lang="en-US" altLang="ko-KR" sz="2800" dirty="0" smtClean="0">
                <a:solidFill>
                  <a:srgbClr val="3366FF"/>
                </a:solidFill>
                <a:ea typeface="나눔고딕"/>
                <a:cs typeface="나눔고딕"/>
              </a:rPr>
              <a:t>V</a:t>
            </a:r>
            <a:endParaRPr lang="en-US" sz="2800" dirty="0" smtClean="0">
              <a:solidFill>
                <a:srgbClr val="3366FF"/>
              </a:solidFill>
              <a:ea typeface="나눔고딕"/>
              <a:cs typeface="나눔고딕"/>
            </a:endParaRPr>
          </a:p>
          <a:p>
            <a:pPr algn="ctr">
              <a:lnSpc>
                <a:spcPct val="120000"/>
              </a:lnSpc>
            </a:pPr>
            <a:r>
              <a:rPr lang="en-US" sz="3200" dirty="0" smtClean="0">
                <a:ea typeface="나눔고딕"/>
                <a:cs typeface="나눔고딕"/>
              </a:rPr>
              <a:t>[N</a:t>
            </a:r>
            <a:r>
              <a:rPr lang="ko-KR" altLang="en-US" sz="3200" dirty="0" smtClean="0">
                <a:solidFill>
                  <a:srgbClr val="008000"/>
                </a:solidFill>
                <a:ea typeface="나눔고딕"/>
                <a:cs typeface="나눔고딕"/>
              </a:rPr>
              <a:t>이</a:t>
            </a:r>
            <a:r>
              <a:rPr lang="en-US" altLang="ko-KR" sz="3200" dirty="0" smtClean="0">
                <a:solidFill>
                  <a:srgbClr val="008000"/>
                </a:solidFill>
                <a:ea typeface="나눔고딕"/>
                <a:cs typeface="나눔고딕"/>
              </a:rPr>
              <a:t>/</a:t>
            </a:r>
            <a:r>
              <a:rPr lang="ko-KR" altLang="en-US" sz="3200" dirty="0" smtClean="0">
                <a:solidFill>
                  <a:srgbClr val="008000"/>
                </a:solidFill>
                <a:ea typeface="나눔고딕"/>
                <a:cs typeface="나눔고딕"/>
              </a:rPr>
              <a:t>가</a:t>
            </a:r>
            <a:r>
              <a:rPr lang="ko-KR" altLang="en-US" sz="3200" dirty="0" smtClean="0">
                <a:ea typeface="나눔고딕"/>
                <a:cs typeface="나눔고딕"/>
              </a:rPr>
              <a:t>  </a:t>
            </a:r>
            <a:r>
              <a:rPr lang="en-US" altLang="ko-KR" sz="3200" dirty="0" smtClean="0">
                <a:ea typeface="나눔고딕"/>
                <a:cs typeface="나눔고딕"/>
              </a:rPr>
              <a:t>N</a:t>
            </a:r>
            <a:r>
              <a:rPr lang="ko-KR" altLang="en-US" sz="3200" dirty="0" smtClean="0">
                <a:solidFill>
                  <a:srgbClr val="FF0080"/>
                </a:solidFill>
                <a:ea typeface="나눔고딕"/>
                <a:cs typeface="나눔고딕"/>
              </a:rPr>
              <a:t>을</a:t>
            </a:r>
            <a:r>
              <a:rPr lang="en-US" altLang="ko-KR" sz="3200" dirty="0" smtClean="0">
                <a:solidFill>
                  <a:srgbClr val="FF0080"/>
                </a:solidFill>
                <a:ea typeface="나눔고딕"/>
                <a:cs typeface="나눔고딕"/>
              </a:rPr>
              <a:t>/</a:t>
            </a:r>
            <a:r>
              <a:rPr lang="ko-KR" altLang="en-US" sz="3200" dirty="0" smtClean="0">
                <a:solidFill>
                  <a:srgbClr val="FF0080"/>
                </a:solidFill>
                <a:ea typeface="나눔고딕"/>
                <a:cs typeface="나눔고딕"/>
              </a:rPr>
              <a:t>를</a:t>
            </a:r>
            <a:r>
              <a:rPr lang="en-US" altLang="ko-KR" sz="3200" dirty="0" smtClean="0">
                <a:ea typeface="나눔고딕"/>
                <a:cs typeface="나눔고딕"/>
              </a:rPr>
              <a:t> </a:t>
            </a:r>
            <a:r>
              <a:rPr lang="ko-KR" altLang="en-US" sz="3200" dirty="0" smtClean="0">
                <a:ea typeface="나눔고딕"/>
                <a:cs typeface="나눔고딕"/>
              </a:rPr>
              <a:t> </a:t>
            </a:r>
            <a:r>
              <a:rPr lang="en-US" altLang="ko-KR" sz="3200" dirty="0" smtClean="0">
                <a:ea typeface="나눔고딕"/>
                <a:cs typeface="나눔고딕"/>
              </a:rPr>
              <a:t>V~</a:t>
            </a:r>
            <a:r>
              <a:rPr lang="ko-KR" altLang="en-US" sz="3200" dirty="0" smtClean="0">
                <a:solidFill>
                  <a:srgbClr val="3366FF"/>
                </a:solidFill>
                <a:ea typeface="나눔고딕"/>
                <a:cs typeface="나눔고딕"/>
              </a:rPr>
              <a:t>어요</a:t>
            </a:r>
            <a:r>
              <a:rPr lang="en-US" altLang="ko-KR" sz="3200" dirty="0" smtClean="0">
                <a:solidFill>
                  <a:srgbClr val="3366FF"/>
                </a:solidFill>
                <a:ea typeface="나눔고딕"/>
                <a:cs typeface="나눔고딕"/>
              </a:rPr>
              <a:t>/</a:t>
            </a:r>
            <a:r>
              <a:rPr lang="ko-KR" altLang="en-US" sz="3200" dirty="0" smtClean="0">
                <a:solidFill>
                  <a:srgbClr val="3366FF"/>
                </a:solidFill>
                <a:ea typeface="나눔고딕"/>
                <a:cs typeface="나눔고딕"/>
              </a:rPr>
              <a:t>아요</a:t>
            </a:r>
            <a:r>
              <a:rPr lang="en-US" altLang="ko-KR" sz="3200" dirty="0" smtClean="0">
                <a:ea typeface="나눔고딕"/>
                <a:cs typeface="나눔고딕"/>
              </a:rPr>
              <a:t>].</a:t>
            </a:r>
            <a:endParaRPr lang="en-US" sz="3200" dirty="0">
              <a:ea typeface="나눔고딕"/>
              <a:cs typeface="나눔고딕"/>
            </a:endParaRPr>
          </a:p>
        </p:txBody>
      </p:sp>
      <p:pic>
        <p:nvPicPr>
          <p:cNvPr id="3" name="Picture 2" descr="book-841171_64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1" r="3986"/>
          <a:stretch/>
        </p:blipFill>
        <p:spPr>
          <a:xfrm>
            <a:off x="625230" y="2942072"/>
            <a:ext cx="3881170" cy="28895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44952" y="3153918"/>
            <a:ext cx="117191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8000"/>
                </a:solidFill>
              </a:rPr>
              <a:t>Who?</a:t>
            </a:r>
            <a:endParaRPr lang="en-US" sz="3200" dirty="0">
              <a:solidFill>
                <a:srgbClr val="008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44952" y="4084119"/>
            <a:ext cx="128953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0080"/>
                </a:solidFill>
              </a:rPr>
              <a:t>What?</a:t>
            </a:r>
            <a:endParaRPr lang="en-US" sz="3200" dirty="0">
              <a:solidFill>
                <a:srgbClr val="FF008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44952" y="4948940"/>
            <a:ext cx="84370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3366FF"/>
                </a:solidFill>
              </a:rPr>
              <a:t>Do?</a:t>
            </a:r>
            <a:endParaRPr lang="en-US" sz="3200" dirty="0">
              <a:solidFill>
                <a:srgbClr val="3366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6966" y="3082366"/>
            <a:ext cx="11977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solidFill>
                  <a:schemeClr val="bg1"/>
                </a:solidFill>
                <a:latin typeface="나눔고딕"/>
                <a:ea typeface="나눔고딕"/>
                <a:cs typeface="나눔고딕"/>
              </a:rPr>
              <a:t>제시카</a:t>
            </a:r>
            <a:endParaRPr lang="en-US" sz="2800" dirty="0">
              <a:solidFill>
                <a:schemeClr val="bg1"/>
              </a:solidFill>
              <a:latin typeface="나눔고딕"/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39603" y="3153918"/>
            <a:ext cx="134189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제시카</a:t>
            </a:r>
            <a:endParaRPr lang="en-US" sz="32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43657" y="4084119"/>
            <a:ext cx="5704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책</a:t>
            </a:r>
            <a:endParaRPr lang="en-US" sz="32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39603" y="4948940"/>
            <a:ext cx="134189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읽어요</a:t>
            </a:r>
            <a:endParaRPr lang="en-US" sz="32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69043" y="6028428"/>
            <a:ext cx="31040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Complete sentence: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4742457" y="5994761"/>
            <a:ext cx="40104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제시카</a:t>
            </a:r>
            <a:r>
              <a:rPr lang="ko-KR" altLang="en-US" sz="32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가</a:t>
            </a:r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 책</a:t>
            </a:r>
            <a:r>
              <a:rPr lang="ko-KR" altLang="en-US" sz="32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을</a:t>
            </a:r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3200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읽어요</a:t>
            </a:r>
            <a:r>
              <a:rPr lang="en-US" altLang="ko-KR" sz="32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32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6" name="직사각형 15">
            <a:hlinkClick r:id="rId3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4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71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3457188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 smtClean="0">
                          <a:latin typeface="+mn-lt"/>
                          <a:ea typeface="나눔고딕"/>
                          <a:cs typeface="나눔고딕"/>
                        </a:rPr>
                        <a:t>The object particle 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을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를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3" name="Picture 2" descr="teach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640" y="1349548"/>
            <a:ext cx="2223333" cy="1965427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>
            <a:off x="4186377" y="1400823"/>
            <a:ext cx="3918857" cy="961571"/>
          </a:xfrm>
          <a:prstGeom prst="wedgeRoundRectCallout">
            <a:avLst>
              <a:gd name="adj1" fmla="val -67129"/>
              <a:gd name="adj2" fmla="val -291"/>
              <a:gd name="adj3" fmla="val 16667"/>
            </a:avLst>
          </a:prstGeom>
          <a:noFill/>
          <a:ln>
            <a:solidFill>
              <a:srgbClr val="FF6FC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292527" y="1466867"/>
            <a:ext cx="36825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문장을 만들어보세요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 algn="ctr"/>
            <a:r>
              <a:rPr lang="ko-KR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나눔고딕"/>
                <a:cs typeface="나눔고딕"/>
              </a:rPr>
              <a:t>(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나눔고딕"/>
                <a:cs typeface="나눔고딕"/>
              </a:rPr>
              <a:t>Let’s make complete sentences.)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ea typeface="나눔고딕"/>
              <a:cs typeface="나눔고딕"/>
            </a:endParaRPr>
          </a:p>
        </p:txBody>
      </p:sp>
      <p:pic>
        <p:nvPicPr>
          <p:cNvPr id="6" name="Picture 5" descr="child-798740_64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97" y="3602471"/>
            <a:ext cx="3889646" cy="2582968"/>
          </a:xfrm>
          <a:prstGeom prst="rect">
            <a:avLst/>
          </a:prstGeom>
        </p:spPr>
      </p:pic>
      <p:pic>
        <p:nvPicPr>
          <p:cNvPr id="7" name="Picture 6" descr="children-403582_640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92" t="5018" r="12117" b="4535"/>
          <a:stretch/>
        </p:blipFill>
        <p:spPr>
          <a:xfrm>
            <a:off x="4918530" y="3314975"/>
            <a:ext cx="3755971" cy="287046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89063" y="6239104"/>
            <a:ext cx="27921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나눔고딕"/>
                <a:ea typeface="나눔고딕"/>
                <a:cs typeface="나눔고딕"/>
              </a:rPr>
              <a:t>[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사라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주스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마시다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]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91976" y="6248542"/>
            <a:ext cx="27921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나눔고딕"/>
                <a:ea typeface="나눔고딕"/>
                <a:cs typeface="나눔고딕"/>
              </a:rPr>
              <a:t>[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닉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텔레비전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보다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]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8083" y="6183784"/>
            <a:ext cx="40104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사라</a:t>
            </a:r>
            <a:r>
              <a:rPr lang="ko-KR" altLang="en-US" sz="32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가</a:t>
            </a:r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 주스</a:t>
            </a:r>
            <a:r>
              <a:rPr lang="ko-KR" altLang="en-US" sz="32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를</a:t>
            </a:r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3200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마셔요</a:t>
            </a:r>
            <a:r>
              <a:rPr lang="en-US" altLang="ko-KR" sz="32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32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66113" y="6167551"/>
            <a:ext cx="40104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닉</a:t>
            </a:r>
            <a:r>
              <a:rPr lang="ko-KR" altLang="en-US" sz="32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이</a:t>
            </a:r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 텔레비전</a:t>
            </a:r>
            <a:r>
              <a:rPr lang="ko-KR" altLang="en-US" sz="32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을</a:t>
            </a:r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3200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봐요</a:t>
            </a:r>
            <a:r>
              <a:rPr lang="en-US" altLang="ko-KR" sz="32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32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2" name="직사각형 11">
            <a:hlinkClick r:id="rId5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6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0715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2416478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G3.3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 smtClean="0">
                          <a:latin typeface="+mn-lt"/>
                          <a:ea typeface="나눔고딕"/>
                          <a:cs typeface="나눔고딕"/>
                        </a:rPr>
                        <a:t>The object particle 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을</a:t>
                      </a:r>
                      <a:r>
                        <a:rPr lang="en-US" altLang="ko-KR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/</a:t>
                      </a:r>
                      <a:r>
                        <a:rPr lang="ko-KR" altLang="en-US" sz="3000" b="1" dirty="0" smtClean="0">
                          <a:latin typeface="나눔고딕"/>
                          <a:ea typeface="나눔고딕"/>
                          <a:cs typeface="나눔고딕"/>
                        </a:rPr>
                        <a:t>를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211387" y="3925096"/>
            <a:ext cx="27921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나눔고딕"/>
                <a:ea typeface="나눔고딕"/>
                <a:cs typeface="나눔고딕"/>
              </a:rPr>
              <a:t>[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친구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만나다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]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67870" y="3916739"/>
            <a:ext cx="27921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나눔고딕"/>
                <a:ea typeface="나눔고딕"/>
                <a:cs typeface="나눔고딕"/>
              </a:rPr>
              <a:t>[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서핑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하다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]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67907" y="3892703"/>
            <a:ext cx="3532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ko-KR" altLang="en-US" sz="28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가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친구</a:t>
            </a:r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를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만나요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pic>
        <p:nvPicPr>
          <p:cNvPr id="12" name="Picture 11" descr="surf-1107095_64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710" y="1463786"/>
            <a:ext cx="3552102" cy="236436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988378" y="3868518"/>
            <a:ext cx="35322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ko-KR" altLang="en-US" sz="28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이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서핑</a:t>
            </a:r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을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pic>
        <p:nvPicPr>
          <p:cNvPr id="15" name="Picture 14" descr="highlighter-1103715_64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57" y="4451143"/>
            <a:ext cx="3552102" cy="236436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886710" y="5271186"/>
            <a:ext cx="38697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수지</a:t>
            </a:r>
            <a:r>
              <a:rPr lang="ko-KR" altLang="en-US" sz="2800" dirty="0" smtClean="0">
                <a:solidFill>
                  <a:srgbClr val="008000"/>
                </a:solidFill>
                <a:latin typeface="나눔고딕"/>
                <a:ea typeface="나눔고딕"/>
                <a:cs typeface="나눔고딕"/>
              </a:rPr>
              <a:t>가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영어</a:t>
            </a:r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를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dirty="0" smtClean="0">
                <a:solidFill>
                  <a:srgbClr val="3366FF"/>
                </a:solidFill>
                <a:latin typeface="나눔고딕"/>
                <a:ea typeface="나눔고딕"/>
                <a:cs typeface="나눔고딕"/>
              </a:rPr>
              <a:t>공부해요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166844" y="5271186"/>
            <a:ext cx="3081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나눔고딕"/>
                <a:ea typeface="나눔고딕"/>
                <a:cs typeface="나눔고딕"/>
              </a:rPr>
              <a:t>[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수지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영어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공부하다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]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6" name="직사각형 15">
            <a:hlinkClick r:id="rId4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5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314" name="Picture 2" descr="Image result for meeting a friend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867906" y="1463785"/>
            <a:ext cx="3457553" cy="236436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41325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4" grpId="0"/>
      <p:bldP spid="17" grpId="0"/>
      <p:bldP spid="1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여러분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내일 뭐하세요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endParaRPr lang="en-US" altLang="ko-KR" dirty="0" smtClean="0"/>
          </a:p>
          <a:p>
            <a:pPr algn="ctr">
              <a:buNone/>
            </a:pPr>
            <a:r>
              <a:rPr lang="en-US" altLang="ko-KR" dirty="0" smtClean="0"/>
              <a:t>_________</a:t>
            </a:r>
            <a:r>
              <a:rPr lang="ko-KR" altLang="en-US" dirty="0" smtClean="0"/>
              <a:t>씨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내일 뭐 하세요</a:t>
            </a:r>
            <a:r>
              <a:rPr lang="en-US" altLang="ko-KR" dirty="0" smtClean="0"/>
              <a:t>?</a:t>
            </a:r>
          </a:p>
          <a:p>
            <a:pPr algn="ctr">
              <a:buNone/>
            </a:pPr>
            <a:endParaRPr lang="en-US" altLang="ko-KR" dirty="0" smtClean="0"/>
          </a:p>
          <a:p>
            <a:pPr algn="ctr">
              <a:buNone/>
            </a:pPr>
            <a:r>
              <a:rPr lang="en-US" altLang="ko-KR" dirty="0" smtClean="0"/>
              <a:t>_______</a:t>
            </a:r>
            <a:r>
              <a:rPr lang="ko-KR" altLang="en-US" dirty="0" smtClean="0"/>
              <a:t>씨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내일 뭐해요</a:t>
            </a:r>
            <a:r>
              <a:rPr lang="en-US" altLang="ko-KR" dirty="0" smtClean="0"/>
              <a:t>?</a:t>
            </a:r>
          </a:p>
          <a:p>
            <a:pPr algn="ctr">
              <a:buNone/>
            </a:pPr>
            <a:endParaRPr lang="en-US" altLang="ko-KR" dirty="0" smtClean="0"/>
          </a:p>
          <a:p>
            <a:pPr algn="ctr">
              <a:buNone/>
            </a:pPr>
            <a:r>
              <a:rPr lang="en-US" altLang="ko-KR" dirty="0" smtClean="0"/>
              <a:t>_______</a:t>
            </a:r>
            <a:r>
              <a:rPr lang="ko-KR" altLang="en-US" dirty="0" smtClean="0"/>
              <a:t>씨는요</a:t>
            </a:r>
            <a:r>
              <a:rPr lang="en-US" altLang="ko-KR" dirty="0" smtClean="0"/>
              <a:t>?</a:t>
            </a:r>
          </a:p>
          <a:p>
            <a:pPr algn="ctr">
              <a:buNone/>
            </a:pPr>
            <a:endParaRPr lang="en-US" altLang="ko-K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5282972"/>
              </p:ext>
            </p:extLst>
          </p:nvPr>
        </p:nvGraphicFramePr>
        <p:xfrm>
          <a:off x="945075" y="355638"/>
          <a:ext cx="7412771" cy="8585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4127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5856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      </a:t>
                      </a:r>
                      <a:r>
                        <a:rPr lang="en-US" altLang="ko-KR" sz="3600" b="1" dirty="0" smtClean="0">
                          <a:latin typeface="+mn-lt"/>
                          <a:cs typeface="Arial Black"/>
                        </a:rPr>
                        <a:t>     </a:t>
                      </a:r>
                      <a:r>
                        <a:rPr lang="ko-KR" altLang="ko-KR" sz="3600" b="1" dirty="0" smtClean="0">
                          <a:latin typeface="+mn-lt"/>
                          <a:cs typeface="Arial Black"/>
                        </a:rPr>
                        <a:t> </a:t>
                      </a:r>
                      <a:r>
                        <a:rPr lang="ko-KR" altLang="en-US" sz="3600" b="1" dirty="0" smtClean="0">
                          <a:latin typeface="나눔고딕"/>
                          <a:ea typeface="나눔고딕"/>
                          <a:cs typeface="나눔고딕"/>
                        </a:rPr>
                        <a:t>써보세요</a:t>
                      </a:r>
                      <a:r>
                        <a:rPr lang="en-US" altLang="ko-KR" sz="3600" b="1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  <a:endParaRPr lang="en-US" sz="2400" b="0" dirty="0">
                        <a:solidFill>
                          <a:srgbClr val="7F7F7F"/>
                        </a:solidFill>
                        <a:latin typeface="+mn-lt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13" name="Picture 12" descr="activ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33" y="265530"/>
            <a:ext cx="2420112" cy="944880"/>
          </a:xfrm>
          <a:prstGeom prst="rect">
            <a:avLst/>
          </a:prstGeom>
        </p:spPr>
      </p:pic>
      <p:pic>
        <p:nvPicPr>
          <p:cNvPr id="2" name="Picture 1" descr="writing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99"/>
          <a:stretch/>
        </p:blipFill>
        <p:spPr>
          <a:xfrm>
            <a:off x="199605" y="450428"/>
            <a:ext cx="764426" cy="6635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6725" y="1554543"/>
            <a:ext cx="868789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600" b="1" dirty="0">
                <a:latin typeface="나눔고딕"/>
                <a:ea typeface="나눔고딕"/>
                <a:cs typeface="나눔고딕"/>
              </a:rPr>
              <a:t>내일</a:t>
            </a:r>
            <a:r>
              <a:rPr lang="ko-KR" altLang="en-US" sz="2600" b="1" dirty="0" smtClean="0">
                <a:latin typeface="나눔고딕"/>
                <a:ea typeface="나눔고딕"/>
                <a:cs typeface="나눔고딕"/>
              </a:rPr>
              <a:t> 무엇을 하는지 </a:t>
            </a:r>
            <a:r>
              <a:rPr lang="en-US" altLang="ko-KR" sz="2600" b="1" dirty="0" smtClean="0">
                <a:latin typeface="나눔고딕"/>
                <a:ea typeface="나눔고딕"/>
                <a:cs typeface="나눔고딕"/>
              </a:rPr>
              <a:t>5</a:t>
            </a:r>
            <a:r>
              <a:rPr lang="ko-KR" altLang="en-US" sz="2600" b="1" dirty="0" smtClean="0">
                <a:latin typeface="나눔고딕"/>
                <a:ea typeface="나눔고딕"/>
                <a:cs typeface="나눔고딕"/>
              </a:rPr>
              <a:t>가지를 써보세요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 algn="ctr"/>
            <a:r>
              <a:rPr lang="ko-KR" altLang="ko-KR" sz="2000" dirty="0" smtClean="0">
                <a:solidFill>
                  <a:srgbClr val="7F7F7F"/>
                </a:solidFill>
                <a:ea typeface="나눔고딕"/>
                <a:cs typeface="나눔고딕"/>
              </a:rPr>
              <a:t>(</a:t>
            </a:r>
            <a:r>
              <a:rPr lang="en-US" altLang="ko-KR" sz="2000" dirty="0" smtClean="0">
                <a:solidFill>
                  <a:srgbClr val="7F7F7F"/>
                </a:solidFill>
                <a:ea typeface="나눔고딕"/>
                <a:cs typeface="나눔고딕"/>
              </a:rPr>
              <a:t>Write five things that you are doing tomorrow. Please use object particles, </a:t>
            </a:r>
            <a:r>
              <a:rPr lang="ko-KR" altLang="en-US" sz="2000" dirty="0" smtClean="0">
                <a:solidFill>
                  <a:srgbClr val="7F7F7F"/>
                </a:solidFill>
                <a:ea typeface="나눔고딕"/>
                <a:cs typeface="나눔고딕"/>
              </a:rPr>
              <a:t>을</a:t>
            </a:r>
            <a:r>
              <a:rPr lang="en-US" altLang="ko-KR" sz="2000" dirty="0" smtClean="0">
                <a:solidFill>
                  <a:srgbClr val="7F7F7F"/>
                </a:solidFill>
                <a:ea typeface="나눔고딕"/>
                <a:cs typeface="나눔고딕"/>
              </a:rPr>
              <a:t>/</a:t>
            </a:r>
            <a:r>
              <a:rPr lang="ko-KR" altLang="en-US" sz="2000" dirty="0" smtClean="0">
                <a:solidFill>
                  <a:srgbClr val="7F7F7F"/>
                </a:solidFill>
                <a:ea typeface="나눔고딕"/>
                <a:cs typeface="나눔고딕"/>
              </a:rPr>
              <a:t>를</a:t>
            </a:r>
            <a:r>
              <a:rPr lang="en-US" altLang="ko-KR" sz="2000" dirty="0" smtClean="0">
                <a:solidFill>
                  <a:srgbClr val="7F7F7F"/>
                </a:solidFill>
                <a:ea typeface="나눔고딕"/>
                <a:cs typeface="나눔고딕"/>
              </a:rPr>
              <a:t>)</a:t>
            </a:r>
            <a:endParaRPr lang="en-US" sz="2000" dirty="0">
              <a:solidFill>
                <a:srgbClr val="7F7F7F"/>
              </a:solidFill>
              <a:ea typeface="나눔고딕"/>
              <a:cs typeface="나눔고딕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051520"/>
              </p:ext>
            </p:extLst>
          </p:nvPr>
        </p:nvGraphicFramePr>
        <p:xfrm>
          <a:off x="1054533" y="2786804"/>
          <a:ext cx="7020812" cy="35071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482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06598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8453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예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600" dirty="0" smtClean="0">
                          <a:latin typeface="나눔고딕"/>
                          <a:ea typeface="나눔고딕"/>
                          <a:cs typeface="나눔고딕"/>
                        </a:rPr>
                        <a:t>내일 친구를 만나요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  <a:endParaRPr lang="en-US" sz="2400" dirty="0" smtClean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84533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84533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2.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84533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3.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84533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4.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84533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5.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7" name="직사각형 6">
            <a:hlinkClick r:id="rId5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6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30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8061209"/>
              </p:ext>
            </p:extLst>
          </p:nvPr>
        </p:nvGraphicFramePr>
        <p:xfrm>
          <a:off x="945075" y="355638"/>
          <a:ext cx="7412771" cy="8585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4127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5856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3600" b="1" dirty="0" smtClean="0">
                          <a:latin typeface="나눔고딕"/>
                          <a:ea typeface="나눔고딕"/>
                          <a:cs typeface="나눔고딕"/>
                        </a:rPr>
                        <a:t>             </a:t>
                      </a:r>
                      <a:r>
                        <a:rPr lang="ko-KR" altLang="en-US" sz="3600" b="1" dirty="0" smtClean="0">
                          <a:latin typeface="나눔고딕"/>
                          <a:ea typeface="나눔고딕"/>
                          <a:cs typeface="나눔고딕"/>
                        </a:rPr>
                        <a:t>연습해요</a:t>
                      </a:r>
                      <a:r>
                        <a:rPr lang="en-US" altLang="ko-KR" sz="3600" b="1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  <a:endParaRPr lang="en-US" sz="36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13" name="Picture 12" descr="activ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33" y="265530"/>
            <a:ext cx="2420112" cy="9448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54533" y="1956216"/>
            <a:ext cx="7234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Ask and answer the questions with your classmates</a:t>
            </a:r>
            <a:r>
              <a:rPr lang="ko-KR" alt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as in example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Picture 6" descr="Conversation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93" b="21116"/>
          <a:stretch/>
        </p:blipFill>
        <p:spPr>
          <a:xfrm>
            <a:off x="109329" y="476547"/>
            <a:ext cx="777888" cy="571672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362858" y="2654097"/>
            <a:ext cx="8406710" cy="1819953"/>
          </a:xfrm>
          <a:prstGeom prst="round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054532" y="1535063"/>
            <a:ext cx="72348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 smtClean="0">
                <a:latin typeface="나눔고딕"/>
                <a:ea typeface="나눔고딕"/>
                <a:cs typeface="나눔고딕"/>
              </a:rPr>
              <a:t>반 친구들과 보기와 같이 묻고 대답하세요</a:t>
            </a:r>
            <a:r>
              <a:rPr lang="en-US" altLang="ko-KR" sz="2200" b="1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200" b="1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08015" y="2796280"/>
            <a:ext cx="6845144" cy="6124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600" dirty="0" smtClean="0">
                <a:latin typeface="나눔고딕"/>
                <a:ea typeface="나눔고딕"/>
                <a:cs typeface="나눔고딕"/>
              </a:rPr>
              <a:t>A: 	____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씨</a:t>
            </a:r>
            <a:r>
              <a:rPr lang="en-US" sz="2600" dirty="0" smtClean="0">
                <a:latin typeface="나눔고딕"/>
                <a:ea typeface="나눔고딕"/>
                <a:cs typeface="나눔고딕"/>
              </a:rPr>
              <a:t>, 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내일 뭐해요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?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나눔고딕"/>
                <a:cs typeface="나눔고딕"/>
              </a:rPr>
              <a:t>(What are you doing today?)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219200" y="3743458"/>
            <a:ext cx="7550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나눔고딕"/>
                <a:ea typeface="나눔고딕"/>
                <a:cs typeface="나눔고딕"/>
              </a:rPr>
              <a:t>B: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 친구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를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 만나요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en-US" altLang="ko-KR" sz="28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나눔고딕"/>
                <a:cs typeface="나눔고딕"/>
              </a:rPr>
              <a:t> 		</a:t>
            </a:r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  <a:ea typeface="나눔고딕"/>
                <a:cs typeface="나눔고딕"/>
              </a:rPr>
              <a:t> </a:t>
            </a:r>
            <a:r>
              <a:rPr lang="en-US" altLang="ko-KR" sz="2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나눔고딕"/>
                <a:cs typeface="나눔고딕"/>
              </a:rPr>
              <a:t>(I am meeting my friend.)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ea typeface="나눔고딕"/>
              <a:cs typeface="나눔고딕"/>
            </a:endParaRPr>
          </a:p>
        </p:txBody>
      </p:sp>
      <p:pic>
        <p:nvPicPr>
          <p:cNvPr id="10" name="Picture 9" descr="teach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464" y="4818834"/>
            <a:ext cx="1942005" cy="1716733"/>
          </a:xfrm>
          <a:prstGeom prst="rect">
            <a:avLst/>
          </a:prstGeom>
        </p:spPr>
      </p:pic>
      <p:sp>
        <p:nvSpPr>
          <p:cNvPr id="2" name="Rounded Rectangular Callout 1"/>
          <p:cNvSpPr/>
          <p:nvPr/>
        </p:nvSpPr>
        <p:spPr>
          <a:xfrm>
            <a:off x="4056628" y="4966954"/>
            <a:ext cx="4232778" cy="1402881"/>
          </a:xfrm>
          <a:prstGeom prst="wedgeRoundRectCallout">
            <a:avLst>
              <a:gd name="adj1" fmla="val -64722"/>
              <a:gd name="adj2" fmla="val 5357"/>
              <a:gd name="adj3" fmla="val 16667"/>
            </a:avLst>
          </a:prstGeom>
          <a:solidFill>
            <a:srgbClr val="CCFFCC"/>
          </a:solidFill>
          <a:ln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170364" y="5051919"/>
            <a:ext cx="41125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You can use your previous activity answer sheet to answer the question, but be careful that particles are usually omitted in conversation.</a:t>
            </a:r>
            <a:endParaRPr lang="en-US" dirty="0"/>
          </a:p>
        </p:txBody>
      </p:sp>
      <p:sp>
        <p:nvSpPr>
          <p:cNvPr id="14" name="직사각형 13">
            <a:hlinkClick r:id="rId6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7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82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5282972"/>
              </p:ext>
            </p:extLst>
          </p:nvPr>
        </p:nvGraphicFramePr>
        <p:xfrm>
          <a:off x="945075" y="355638"/>
          <a:ext cx="7412771" cy="1188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4127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5856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      </a:t>
                      </a:r>
                      <a:r>
                        <a:rPr lang="en-US" altLang="ko-KR" sz="3600" b="1" dirty="0" smtClean="0">
                          <a:latin typeface="+mn-lt"/>
                          <a:cs typeface="Arial Black"/>
                        </a:rPr>
                        <a:t>     </a:t>
                      </a:r>
                      <a:r>
                        <a:rPr lang="ko-KR" altLang="ko-KR" sz="3600" b="1" dirty="0" smtClean="0">
                          <a:latin typeface="+mn-lt"/>
                          <a:cs typeface="Arial Black"/>
                        </a:rPr>
                        <a:t> </a:t>
                      </a:r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인사하고</a:t>
                      </a:r>
                      <a:r>
                        <a:rPr lang="en-US" altLang="ko-KR" sz="3600" b="1" dirty="0" smtClean="0">
                          <a:latin typeface="+mn-lt"/>
                          <a:cs typeface="Arial Black"/>
                        </a:rPr>
                        <a:t>, </a:t>
                      </a:r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묻고</a:t>
                      </a:r>
                      <a:r>
                        <a:rPr lang="en-US" altLang="ko-KR" sz="3600" b="1" dirty="0" smtClean="0">
                          <a:latin typeface="+mn-lt"/>
                          <a:cs typeface="Arial Black"/>
                        </a:rPr>
                        <a:t>, </a:t>
                      </a:r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듣고</a:t>
                      </a:r>
                      <a:r>
                        <a:rPr lang="en-US" altLang="ko-KR" sz="3600" b="1" dirty="0" smtClean="0">
                          <a:latin typeface="+mn-lt"/>
                          <a:cs typeface="Arial Black"/>
                        </a:rPr>
                        <a:t>, </a:t>
                      </a:r>
                    </a:p>
                    <a:p>
                      <a:pPr algn="ctr"/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                 말하고</a:t>
                      </a:r>
                      <a:r>
                        <a:rPr lang="en-US" altLang="ko-KR" sz="3600" b="1" dirty="0" smtClean="0">
                          <a:latin typeface="+mn-lt"/>
                          <a:cs typeface="Arial Black"/>
                        </a:rPr>
                        <a:t>, </a:t>
                      </a:r>
                      <a:r>
                        <a:rPr lang="ko-KR" altLang="en-US" sz="3600" b="1" dirty="0" smtClean="0">
                          <a:latin typeface="나눔고딕"/>
                          <a:ea typeface="나눔고딕"/>
                          <a:cs typeface="나눔고딕"/>
                        </a:rPr>
                        <a:t>써보세요</a:t>
                      </a:r>
                      <a:r>
                        <a:rPr lang="en-US" altLang="ko-KR" sz="3600" b="1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  <a:endParaRPr lang="en-US" sz="2400" b="0" dirty="0">
                        <a:solidFill>
                          <a:srgbClr val="7F7F7F"/>
                        </a:solidFill>
                        <a:latin typeface="+mn-lt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13" name="Picture 12" descr="activ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33" y="265530"/>
            <a:ext cx="2173055" cy="848422"/>
          </a:xfrm>
          <a:prstGeom prst="rect">
            <a:avLst/>
          </a:prstGeom>
        </p:spPr>
      </p:pic>
      <p:pic>
        <p:nvPicPr>
          <p:cNvPr id="2" name="Picture 1" descr="writing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99"/>
          <a:stretch/>
        </p:blipFill>
        <p:spPr>
          <a:xfrm>
            <a:off x="199605" y="450428"/>
            <a:ext cx="764426" cy="663524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3637394"/>
              </p:ext>
            </p:extLst>
          </p:nvPr>
        </p:nvGraphicFramePr>
        <p:xfrm>
          <a:off x="1054533" y="3413762"/>
          <a:ext cx="7020812" cy="2880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5482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329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3299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800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예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Alan</a:t>
                      </a:r>
                      <a:r>
                        <a:rPr lang="en-US" altLang="ko-KR" sz="2400" baseline="0" dirty="0" smtClean="0">
                          <a:latin typeface="나눔고딕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ko-KR" altLang="en-US" sz="2400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앨런 씨</a:t>
                      </a:r>
                      <a:endParaRPr lang="en-US" altLang="ko-KR" sz="2400" dirty="0" smtClean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친구를 만나요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  <a:endParaRPr lang="en-US" sz="2400" dirty="0" smtClean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00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800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2.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800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3.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800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4.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800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5.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7" name="직사각형 6">
            <a:hlinkClick r:id="rId5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6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7" descr="teacher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95" y="1826350"/>
            <a:ext cx="1053402" cy="93120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137679" y="1694978"/>
            <a:ext cx="6894561" cy="61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600" dirty="0" smtClean="0">
                <a:latin typeface="나눔고딕"/>
                <a:ea typeface="나눔고딕"/>
                <a:cs typeface="나눔고딕"/>
              </a:rPr>
              <a:t>A: 	____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씨</a:t>
            </a:r>
            <a:r>
              <a:rPr lang="en-US" sz="2600" dirty="0" smtClean="0">
                <a:latin typeface="나눔고딕"/>
                <a:ea typeface="나눔고딕"/>
                <a:cs typeface="나눔고딕"/>
              </a:rPr>
              <a:t>, 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잘 지냈어요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? 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내일 뭐해요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?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ea typeface="나눔고딕"/>
              <a:cs typeface="나눔고딕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37679" y="2389057"/>
            <a:ext cx="60474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나눔고딕"/>
                <a:ea typeface="나눔고딕"/>
                <a:cs typeface="나눔고딕"/>
              </a:rPr>
              <a:t>B: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 친구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(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를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)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 만나요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en-US" altLang="ko-KR" sz="2800" dirty="0">
                <a:solidFill>
                  <a:schemeClr val="tx1">
                    <a:lumMod val="50000"/>
                    <a:lumOff val="50000"/>
                  </a:schemeClr>
                </a:solidFill>
                <a:ea typeface="나눔고딕"/>
                <a:cs typeface="나눔고딕"/>
              </a:rPr>
              <a:t> 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19285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5282972"/>
              </p:ext>
            </p:extLst>
          </p:nvPr>
        </p:nvGraphicFramePr>
        <p:xfrm>
          <a:off x="945075" y="355638"/>
          <a:ext cx="7412771" cy="85856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4127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858569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      </a:t>
                      </a:r>
                      <a:r>
                        <a:rPr lang="en-US" altLang="ko-KR" sz="3600" b="1" dirty="0" smtClean="0">
                          <a:latin typeface="+mn-lt"/>
                          <a:cs typeface="Arial Black"/>
                        </a:rPr>
                        <a:t>     </a:t>
                      </a:r>
                      <a:r>
                        <a:rPr lang="ko-KR" altLang="en-US" sz="3600" b="1" dirty="0" smtClean="0">
                          <a:latin typeface="+mn-lt"/>
                          <a:cs typeface="Arial Black"/>
                        </a:rPr>
                        <a:t>발표 </a:t>
                      </a:r>
                      <a:r>
                        <a:rPr lang="en-US" altLang="ko-KR" sz="3600" b="1" dirty="0" smtClean="0">
                          <a:latin typeface="+mn-lt"/>
                          <a:cs typeface="Arial Black"/>
                        </a:rPr>
                        <a:t>Presentation</a:t>
                      </a:r>
                      <a:endParaRPr lang="en-US" sz="2400" b="0" dirty="0">
                        <a:solidFill>
                          <a:srgbClr val="7F7F7F"/>
                        </a:solidFill>
                        <a:latin typeface="+mn-lt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79646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13" name="Picture 12" descr="activit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533" y="265530"/>
            <a:ext cx="2173055" cy="848422"/>
          </a:xfrm>
          <a:prstGeom prst="rect">
            <a:avLst/>
          </a:prstGeom>
        </p:spPr>
      </p:pic>
      <p:pic>
        <p:nvPicPr>
          <p:cNvPr id="2" name="Picture 1" descr="writing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99"/>
          <a:stretch/>
        </p:blipFill>
        <p:spPr>
          <a:xfrm>
            <a:off x="199605" y="450428"/>
            <a:ext cx="764426" cy="663524"/>
          </a:xfrm>
          <a:prstGeom prst="rect">
            <a:avLst/>
          </a:prstGeom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3637394"/>
              </p:ext>
            </p:extLst>
          </p:nvPr>
        </p:nvGraphicFramePr>
        <p:xfrm>
          <a:off x="945075" y="2789040"/>
          <a:ext cx="7132124" cy="35585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699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0810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08108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0836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예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)</a:t>
                      </a:r>
                      <a:endParaRPr lang="en-US" sz="2400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Alan</a:t>
                      </a:r>
                      <a:r>
                        <a:rPr lang="en-US" sz="2400" baseline="0" dirty="0" smtClean="0">
                          <a:latin typeface="나눔고딕"/>
                          <a:ea typeface="나눔고딕"/>
                          <a:cs typeface="나눔고딕"/>
                        </a:rPr>
                        <a:t> </a:t>
                      </a:r>
                      <a:r>
                        <a:rPr lang="ko-KR" altLang="en-US" sz="2400" baseline="0" dirty="0" smtClean="0">
                          <a:latin typeface="나눔고딕"/>
                          <a:ea typeface="나눔고딕"/>
                          <a:cs typeface="나눔고딕"/>
                        </a:rPr>
                        <a:t>앨런 씨</a:t>
                      </a:r>
                      <a:endParaRPr lang="en-US" sz="2400" dirty="0" smtClean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나눔고딕"/>
                          <a:ea typeface="나눔고딕"/>
                          <a:cs typeface="나눔고딕"/>
                        </a:rPr>
                        <a:t>친구를 만나요</a:t>
                      </a:r>
                      <a:r>
                        <a:rPr lang="en-US" altLang="ko-KR" sz="2400" dirty="0" smtClean="0">
                          <a:latin typeface="나눔고딕"/>
                          <a:ea typeface="나눔고딕"/>
                          <a:cs typeface="나눔고딕"/>
                        </a:rPr>
                        <a:t>.</a:t>
                      </a:r>
                      <a:endParaRPr lang="en-US" sz="2400" dirty="0" smtClean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08360">
                <a:tc gridSpan="3"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-&gt; </a:t>
                      </a:r>
                      <a:r>
                        <a:rPr lang="ko-KR" altLang="en-US" sz="2400" b="1" dirty="0" smtClean="0"/>
                        <a:t> 앨런씨는 내일 친구를 만나요</a:t>
                      </a:r>
                      <a:r>
                        <a:rPr lang="en-US" altLang="ko-KR" sz="2400" b="1" dirty="0" smtClean="0"/>
                        <a:t>.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0836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1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0836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2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0836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3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0836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4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0836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5</a:t>
                      </a:r>
                      <a:endParaRPr lang="en-US" sz="2400" b="1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6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7" name="직사각형 6">
            <a:hlinkClick r:id="rId5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6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800957" y="1694977"/>
            <a:ext cx="7556889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600" dirty="0" smtClean="0">
                <a:latin typeface="나눔고딕"/>
                <a:ea typeface="나눔고딕"/>
                <a:cs typeface="나눔고딕"/>
              </a:rPr>
              <a:t>A: 	</a:t>
            </a:r>
            <a:r>
              <a:rPr lang="en-US" altLang="ko-KR" sz="2600" u="sng" dirty="0" smtClean="0">
                <a:latin typeface="나눔고딕"/>
                <a:ea typeface="나눔고딕"/>
                <a:cs typeface="나눔고딕"/>
              </a:rPr>
              <a:t>(The person you talked to)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씨는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, </a:t>
            </a:r>
            <a:r>
              <a:rPr lang="en-US" sz="26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내일 </a:t>
            </a:r>
            <a:r>
              <a:rPr lang="en-US" altLang="ko-KR" sz="2600" dirty="0" smtClean="0">
                <a:latin typeface="나눔고딕"/>
                <a:ea typeface="나눔고딕"/>
                <a:cs typeface="나눔고딕"/>
              </a:rPr>
              <a:t>______</a:t>
            </a: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altLang="ko-KR" sz="2600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30000"/>
              </a:lnSpc>
            </a:pPr>
            <a:r>
              <a:rPr lang="ko-KR" altLang="en-US" sz="2600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altLang="ko-KR" dirty="0" smtClean="0">
              <a:solidFill>
                <a:schemeClr val="tx1">
                  <a:lumMod val="50000"/>
                  <a:lumOff val="50000"/>
                </a:schemeClr>
              </a:solidFill>
              <a:ea typeface="나눔고딕"/>
              <a:cs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119285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9379038"/>
              </p:ext>
            </p:extLst>
          </p:nvPr>
        </p:nvGraphicFramePr>
        <p:xfrm>
          <a:off x="1000501" y="52297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176410"/>
                <a:gridCol w="3192664"/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1 (1)</a:t>
                      </a:r>
                      <a:endParaRPr lang="en-US" altLang="ko-KR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" name="L3V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01" y="535767"/>
            <a:ext cx="605971" cy="521975"/>
          </a:xfrm>
          <a:prstGeom prst="rect">
            <a:avLst/>
          </a:prstGeom>
        </p:spPr>
      </p:pic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717452" y="1059889"/>
            <a:ext cx="7652123" cy="56784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2">
            <a:spAutoFit/>
          </a:bodyPr>
          <a:lstStyle/>
          <a:p>
            <a:pPr eaLnBrk="1" latinLnBrk="1" hangingPunct="1">
              <a:lnSpc>
                <a:spcPct val="150000"/>
              </a:lnSpc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NOUN</a:t>
            </a:r>
            <a:r>
              <a:rPr lang="en-US" altLang="ko-KR" b="1" dirty="0" smtClean="0">
                <a:ea typeface="굴림" pitchFamily="50" charset="-127"/>
              </a:rPr>
              <a:t> </a:t>
            </a:r>
            <a:endParaRPr lang="en-US" altLang="ko-KR" b="1" dirty="0">
              <a:ea typeface="굴림" pitchFamily="50" charset="-127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경제학 </a:t>
            </a:r>
            <a:r>
              <a:rPr lang="en-US" altLang="ko-KR" sz="2800" dirty="0" smtClean="0">
                <a:ea typeface="나눔고딕"/>
                <a:cs typeface="나눔고딕"/>
              </a:rPr>
              <a:t>economics</a:t>
            </a:r>
            <a:endParaRPr lang="en-US" altLang="ko-KR" sz="2800" dirty="0">
              <a:ea typeface="나눔고딕"/>
              <a:cs typeface="나눔고딕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교과서</a:t>
            </a:r>
            <a:r>
              <a:rPr lang="en-US" altLang="ko-KR" sz="2800" dirty="0">
                <a:ea typeface="나눔고딕"/>
                <a:cs typeface="나눔고딕"/>
              </a:rPr>
              <a:t>	</a:t>
            </a:r>
            <a:r>
              <a:rPr lang="en-US" altLang="ko-KR" sz="2800" dirty="0" smtClean="0">
                <a:ea typeface="나눔고딕"/>
                <a:cs typeface="나눔고딕"/>
              </a:rPr>
              <a:t>textbook</a:t>
            </a: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교실</a:t>
            </a:r>
            <a:r>
              <a:rPr lang="en-US" altLang="ko-KR" sz="2800" dirty="0">
                <a:ea typeface="나눔고딕"/>
                <a:cs typeface="나눔고딕"/>
              </a:rPr>
              <a:t>	</a:t>
            </a:r>
            <a:r>
              <a:rPr lang="en-US" altLang="ko-KR" sz="2800" dirty="0" smtClean="0">
                <a:ea typeface="나눔고딕"/>
                <a:cs typeface="나눔고딕"/>
              </a:rPr>
              <a:t>classroom</a:t>
            </a:r>
            <a:endParaRPr lang="en-US" altLang="ko-KR" sz="2800" dirty="0">
              <a:ea typeface="나눔고딕"/>
              <a:cs typeface="나눔고딕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내일</a:t>
            </a:r>
            <a:r>
              <a:rPr lang="en-US" altLang="ko-KR" sz="2800" dirty="0">
                <a:ea typeface="나눔고딕"/>
                <a:cs typeface="나눔고딕"/>
              </a:rPr>
              <a:t>	</a:t>
            </a:r>
            <a:r>
              <a:rPr lang="en-US" altLang="ko-KR" sz="2800" dirty="0" smtClean="0">
                <a:ea typeface="나눔고딕"/>
                <a:cs typeface="나눔고딕"/>
              </a:rPr>
              <a:t>tomorrow</a:t>
            </a:r>
            <a:endParaRPr lang="en-US" altLang="ko-KR" sz="2800" dirty="0">
              <a:ea typeface="나눔고딕"/>
              <a:cs typeface="나눔고딕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반 </a:t>
            </a:r>
            <a:r>
              <a:rPr lang="en-US" altLang="ko-KR" sz="2800" dirty="0">
                <a:ea typeface="나눔고딕"/>
                <a:cs typeface="나눔고딕"/>
              </a:rPr>
              <a:t>	</a:t>
            </a:r>
            <a:r>
              <a:rPr lang="en-US" altLang="ko-KR" sz="2800" dirty="0" smtClean="0">
                <a:ea typeface="나눔고딕"/>
                <a:cs typeface="나눔고딕"/>
              </a:rPr>
              <a:t>	class</a:t>
            </a:r>
            <a:endParaRPr lang="en-US" altLang="ko-KR" sz="2800" dirty="0">
              <a:ea typeface="나눔고딕"/>
              <a:cs typeface="나눔고딕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사전</a:t>
            </a:r>
            <a:r>
              <a:rPr lang="en-US" altLang="ko-KR" sz="2800" dirty="0" smtClean="0">
                <a:ea typeface="나눔고딕"/>
                <a:cs typeface="나눔고딕"/>
              </a:rPr>
              <a:t>	dictionary</a:t>
            </a:r>
            <a:endParaRPr lang="en-US" altLang="ko-KR" sz="2800" dirty="0">
              <a:ea typeface="나눔고딕"/>
              <a:cs typeface="나눔고딕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수업</a:t>
            </a:r>
            <a:r>
              <a:rPr lang="en-US" altLang="ko-KR" sz="2800" dirty="0">
                <a:solidFill>
                  <a:srgbClr val="FF6600"/>
                </a:solidFill>
                <a:ea typeface="나눔고딕"/>
                <a:cs typeface="나눔고딕"/>
              </a:rPr>
              <a:t>	</a:t>
            </a:r>
            <a:r>
              <a:rPr lang="en-US" altLang="ko-KR" sz="2800" dirty="0" smtClean="0">
                <a:ea typeface="나눔고딕"/>
                <a:cs typeface="나눔고딕"/>
              </a:rPr>
              <a:t>course; class</a:t>
            </a:r>
            <a:endParaRPr lang="en-US" altLang="ko-KR" sz="2800" dirty="0">
              <a:ea typeface="나눔고딕"/>
              <a:cs typeface="나눔고딕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시간</a:t>
            </a:r>
            <a:r>
              <a:rPr lang="en-US" altLang="ko-KR" sz="2800" dirty="0">
                <a:ea typeface="나눔고딕"/>
                <a:cs typeface="나눔고딕"/>
              </a:rPr>
              <a:t>	</a:t>
            </a:r>
            <a:r>
              <a:rPr lang="en-US" altLang="ko-KR" sz="2800" dirty="0" smtClean="0">
                <a:ea typeface="나눔고딕"/>
                <a:cs typeface="나눔고딕"/>
              </a:rPr>
              <a:t>time</a:t>
            </a:r>
            <a:endParaRPr lang="en-US" altLang="ko-KR" sz="2800" dirty="0">
              <a:ea typeface="나눔고딕"/>
              <a:cs typeface="나눔고딕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여자</a:t>
            </a:r>
            <a:r>
              <a:rPr lang="en-US" altLang="ko-KR" sz="2800" dirty="0">
                <a:ea typeface="나눔고딕"/>
                <a:cs typeface="나눔고딕"/>
              </a:rPr>
              <a:t>	</a:t>
            </a:r>
            <a:r>
              <a:rPr lang="en-US" altLang="ko-KR" sz="2800" dirty="0" smtClean="0">
                <a:ea typeface="나눔고딕"/>
                <a:cs typeface="나눔고딕"/>
              </a:rPr>
              <a:t>woman</a:t>
            </a:r>
            <a:endParaRPr lang="en-US" altLang="ko-KR" sz="2800" dirty="0">
              <a:ea typeface="나눔고딕"/>
              <a:cs typeface="나눔고딕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오늘</a:t>
            </a:r>
            <a:r>
              <a:rPr lang="en-US" altLang="ko-KR" sz="2800" dirty="0" smtClean="0">
                <a:ea typeface="나눔고딕"/>
                <a:cs typeface="나눔고딕"/>
              </a:rPr>
              <a:t>	today</a:t>
            </a: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우산</a:t>
            </a:r>
            <a:r>
              <a:rPr lang="en-US" altLang="ko-KR" sz="2800" dirty="0" smtClean="0">
                <a:ea typeface="나눔고딕"/>
                <a:cs typeface="나눔고딕"/>
              </a:rPr>
              <a:t>	umbrella</a:t>
            </a:r>
            <a:endParaRPr lang="en-US" altLang="ko-KR" sz="2800" dirty="0">
              <a:ea typeface="나눔고딕"/>
              <a:cs typeface="나눔고딕"/>
            </a:endParaRP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질문</a:t>
            </a:r>
            <a:r>
              <a:rPr lang="en-US" altLang="ko-KR" sz="2800" dirty="0">
                <a:ea typeface="나눔고딕"/>
                <a:cs typeface="나눔고딕"/>
              </a:rPr>
              <a:t>	</a:t>
            </a:r>
            <a:r>
              <a:rPr lang="en-US" altLang="ko-KR" sz="2800" dirty="0" smtClean="0">
                <a:ea typeface="나눔고딕"/>
                <a:cs typeface="나눔고딕"/>
              </a:rPr>
              <a:t>question</a:t>
            </a: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집</a:t>
            </a:r>
            <a:r>
              <a:rPr lang="en-US" altLang="ko-KR" sz="2800" dirty="0" smtClean="0">
                <a:ea typeface="나눔고딕"/>
                <a:cs typeface="나눔고딕"/>
              </a:rPr>
              <a:t>		home, house</a:t>
            </a: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친구</a:t>
            </a:r>
            <a:r>
              <a:rPr lang="en-US" altLang="ko-KR" sz="2800" dirty="0" smtClean="0">
                <a:ea typeface="나눔고딕"/>
                <a:cs typeface="나눔고딕"/>
              </a:rPr>
              <a:t>	friend</a:t>
            </a:r>
          </a:p>
          <a:p>
            <a:pPr eaLnBrk="1" latinLnBrk="1" hangingPunct="1">
              <a:lnSpc>
                <a:spcPct val="150000"/>
              </a:lnSpc>
              <a:defRPr/>
            </a:pPr>
            <a:r>
              <a:rPr lang="ko-KR" altLang="en-US" sz="2800" dirty="0" smtClean="0">
                <a:ea typeface="나눔고딕"/>
                <a:cs typeface="나눔고딕"/>
              </a:rPr>
              <a:t>컴퓨터</a:t>
            </a:r>
            <a:r>
              <a:rPr lang="en-US" altLang="ko-KR" sz="2800" dirty="0" smtClean="0">
                <a:ea typeface="나눔고딕"/>
                <a:cs typeface="나눔고딕"/>
              </a:rPr>
              <a:t>	computer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2734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7435799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4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Omission of particles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Rounded Rectangle 15"/>
          <p:cNvSpPr/>
          <p:nvPr/>
        </p:nvSpPr>
        <p:spPr>
          <a:xfrm>
            <a:off x="368330" y="1540831"/>
            <a:ext cx="8369386" cy="1820476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2915" y="1661584"/>
            <a:ext cx="82148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ea typeface="나눔고딕"/>
                <a:cs typeface="나눔고딕"/>
              </a:rPr>
              <a:t>We have learned that </a:t>
            </a:r>
            <a:r>
              <a:rPr lang="en-US" sz="2400" dirty="0" err="1" smtClean="0">
                <a:ea typeface="나눔고딕"/>
                <a:cs typeface="나눔고딕"/>
              </a:rPr>
              <a:t>nominals</a:t>
            </a:r>
            <a:r>
              <a:rPr lang="en-US" sz="2400" dirty="0" smtClean="0">
                <a:ea typeface="나눔고딕"/>
                <a:cs typeface="나눔고딕"/>
              </a:rPr>
              <a:t> (nouns, pronouns, numerals, etc.) may be marked with a particle, such as </a:t>
            </a:r>
            <a:r>
              <a:rPr lang="ko-KR" altLang="en-US" sz="2400" dirty="0" smtClean="0">
                <a:ea typeface="나눔고딕"/>
                <a:cs typeface="나눔고딕"/>
              </a:rPr>
              <a:t>이</a:t>
            </a:r>
            <a:r>
              <a:rPr lang="en-US" altLang="ko-KR" sz="2400" dirty="0" smtClean="0">
                <a:ea typeface="나눔고딕"/>
                <a:cs typeface="나눔고딕"/>
              </a:rPr>
              <a:t>/</a:t>
            </a:r>
            <a:r>
              <a:rPr lang="ko-KR" altLang="en-US" sz="2400" dirty="0" smtClean="0">
                <a:ea typeface="나눔고딕"/>
                <a:cs typeface="나눔고딕"/>
              </a:rPr>
              <a:t>가</a:t>
            </a:r>
            <a:r>
              <a:rPr lang="en-US" altLang="ko-KR" sz="2400" dirty="0" smtClean="0">
                <a:ea typeface="나눔고딕"/>
                <a:cs typeface="나눔고딕"/>
              </a:rPr>
              <a:t> for subjects and </a:t>
            </a:r>
            <a:r>
              <a:rPr lang="ko-KR" altLang="en-US" sz="2400" dirty="0" smtClean="0">
                <a:ea typeface="나눔고딕"/>
                <a:cs typeface="나눔고딕"/>
              </a:rPr>
              <a:t>을</a:t>
            </a:r>
            <a:r>
              <a:rPr lang="en-US" altLang="ko-KR" sz="2400" dirty="0" smtClean="0">
                <a:ea typeface="나눔고딕"/>
                <a:cs typeface="나눔고딕"/>
              </a:rPr>
              <a:t>/</a:t>
            </a:r>
            <a:r>
              <a:rPr lang="ko-KR" altLang="en-US" sz="2400" dirty="0" smtClean="0">
                <a:ea typeface="나눔고딕"/>
                <a:cs typeface="나눔고딕"/>
              </a:rPr>
              <a:t>를</a:t>
            </a:r>
            <a:r>
              <a:rPr lang="en-US" altLang="ko-KR" sz="2400" dirty="0" smtClean="0">
                <a:ea typeface="나눔고딕"/>
                <a:cs typeface="나눔고딕"/>
              </a:rPr>
              <a:t> for objects. However, particles are frequently omitted in conversation. 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44730" y="3996221"/>
            <a:ext cx="1685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[Statement]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44730" y="5138339"/>
            <a:ext cx="2024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[Conversation]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87791" y="3966481"/>
            <a:ext cx="4891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은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한국 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친구</a:t>
            </a:r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가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없어요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87791" y="5023287"/>
            <a:ext cx="6216766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유미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 씨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한국 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친구 있어요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아니요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없어요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직사각형 8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714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9" grpId="0"/>
      <p:bldP spid="5" grpId="0"/>
      <p:bldP spid="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9787371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4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Omission of particles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44730" y="1736674"/>
            <a:ext cx="1685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[Statement]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44730" y="2572250"/>
            <a:ext cx="2024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[Conversation]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87791" y="1743069"/>
            <a:ext cx="4645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는 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오늘 친구들</a:t>
            </a:r>
            <a:r>
              <a:rPr lang="ko-KR" altLang="en-US" sz="2800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을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만나요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87791" y="2477865"/>
            <a:ext cx="5498621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스티브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리사 씨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오늘 뭐 하세요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?</a:t>
            </a:r>
            <a:endParaRPr lang="en-US" altLang="ko-KR" sz="2800" dirty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12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리사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친구들 만나요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368330" y="4257655"/>
            <a:ext cx="8369386" cy="2446285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615772" y="3971603"/>
            <a:ext cx="1625290" cy="731627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51812" y="4027625"/>
            <a:ext cx="9561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latin typeface="나눔고딕"/>
                <a:ea typeface="나눔고딕"/>
                <a:cs typeface="나눔고딕"/>
              </a:rPr>
              <a:t>연습</a:t>
            </a:r>
            <a:endParaRPr lang="en-US" sz="32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30107" y="5210026"/>
            <a:ext cx="49828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소피아는 일본 사람이 아니에요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30107" y="5904320"/>
            <a:ext cx="38697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마이클은 아침을 먹어요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430107" y="4534990"/>
            <a:ext cx="3194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유미는 책을 읽어요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430107" y="4534990"/>
            <a:ext cx="25196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유미 책 읽어요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430107" y="5210026"/>
            <a:ext cx="43078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소피아 일본 사람 아니에요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430107" y="5904320"/>
            <a:ext cx="31947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 아침 먹어요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6" name="직사각형 15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060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0" grpId="0" animBg="1"/>
      <p:bldP spid="7" grpId="0"/>
      <p:bldP spid="8" grpId="0"/>
      <p:bldP spid="13" grpId="0"/>
      <p:bldP spid="14" grpId="0"/>
      <p:bldP spid="17" grpId="0"/>
      <p:bldP spid="18" grpId="0"/>
      <p:bldP spid="2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1811252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4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Omission of particles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368330" y="1540831"/>
            <a:ext cx="8369386" cy="1503019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2915" y="1661584"/>
            <a:ext cx="821480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ea typeface="나눔고딕"/>
                <a:cs typeface="나눔고딕"/>
              </a:rPr>
              <a:t>However, when the purpose is </a:t>
            </a:r>
            <a:r>
              <a:rPr lang="en-US" sz="2400" b="1" dirty="0" smtClean="0">
                <a:solidFill>
                  <a:srgbClr val="FF0080"/>
                </a:solidFill>
                <a:ea typeface="나눔고딕"/>
                <a:cs typeface="나눔고딕"/>
              </a:rPr>
              <a:t>to report </a:t>
            </a:r>
            <a:r>
              <a:rPr lang="en-US" sz="2400" dirty="0" smtClean="0">
                <a:ea typeface="나눔고딕"/>
                <a:cs typeface="나눔고딕"/>
              </a:rPr>
              <a:t>“who does what to whom and when and were” in precise terms, the particle is usually needed.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47177" y="3569730"/>
            <a:ext cx="6216766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유미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 씨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한국 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친구 있어요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아니요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없어요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2915" y="3644426"/>
            <a:ext cx="20242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[Conversation]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2915" y="5265320"/>
            <a:ext cx="1852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6600"/>
                </a:solidFill>
              </a:rPr>
              <a:t>[In reporting]</a:t>
            </a:r>
            <a:endParaRPr lang="en-US" sz="2400" dirty="0">
              <a:solidFill>
                <a:srgbClr val="FF66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47177" y="5265320"/>
            <a:ext cx="67345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유미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	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 씨는 </a:t>
            </a:r>
            <a:r>
              <a:rPr lang="ko-KR" altLang="en-US" sz="2800" dirty="0">
                <a:latin typeface="나눔고딕"/>
                <a:ea typeface="나눔고딕"/>
                <a:cs typeface="나눔고딕"/>
              </a:rPr>
              <a:t>한국 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친구가 없어요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9" name="직사각형 8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74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1811252"/>
              </p:ext>
            </p:extLst>
          </p:nvPr>
        </p:nvGraphicFramePr>
        <p:xfrm>
          <a:off x="192646" y="665637"/>
          <a:ext cx="8773380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4714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3018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G3.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4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DEE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baseline="0" dirty="0" smtClean="0">
                          <a:latin typeface="+mn-lt"/>
                          <a:ea typeface="나눔고딕"/>
                          <a:cs typeface="나눔고딕"/>
                        </a:rPr>
                        <a:t>Omission of particles</a:t>
                      </a:r>
                      <a:endParaRPr lang="en-US" sz="30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7DE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368330" y="2110402"/>
            <a:ext cx="8369386" cy="1503019"/>
          </a:xfrm>
          <a:prstGeom prst="roundRect">
            <a:avLst/>
          </a:prstGeom>
          <a:noFill/>
          <a:ln w="19050" cmpd="sng">
            <a:solidFill>
              <a:srgbClr val="00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2300" dirty="0" smtClean="0">
              <a:solidFill>
                <a:srgbClr val="000000"/>
              </a:solidFill>
              <a:effectLst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2914" y="2238287"/>
            <a:ext cx="821480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ea typeface="나눔고딕"/>
                <a:cs typeface="나눔고딕"/>
              </a:rPr>
              <a:t>In conversation, a particle is necessary when the speaker wants to focus on a specific element the speaker assumes the listener is not thinking of.</a:t>
            </a:r>
            <a:endParaRPr lang="en-US" sz="2400" dirty="0">
              <a:ea typeface="나눔고딕"/>
              <a:cs typeface="나눔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73667" y="4055251"/>
            <a:ext cx="4790765" cy="1270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소피아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누가 책을 읽어요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40000"/>
              </a:lnSpc>
            </a:pP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유미</a:t>
            </a:r>
            <a:r>
              <a:rPr lang="ko-KR" altLang="en-US" sz="28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가</a:t>
            </a:r>
            <a:r>
              <a:rPr lang="ko-KR" altLang="en-US" sz="2800" dirty="0" smtClean="0">
                <a:latin typeface="나눔고딕"/>
                <a:ea typeface="나눔고딕"/>
                <a:cs typeface="나눔고딕"/>
              </a:rPr>
              <a:t> 읽어요</a:t>
            </a:r>
            <a:r>
              <a:rPr lang="en-US" altLang="ko-KR" sz="2800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8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7" name="직사각형 6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74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4726172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974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758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Narration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1" dirty="0" smtClean="0">
                          <a:latin typeface="나눔고딕"/>
                          <a:ea typeface="나눔고딕"/>
                          <a:cs typeface="나눔고딕"/>
                        </a:rPr>
                        <a:t>한국어 반</a:t>
                      </a:r>
                      <a:endParaRPr lang="en-US" sz="24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26144" y="1430431"/>
            <a:ext cx="8204026" cy="45890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 오늘 한국어 수업이 있어요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교실이 유니온 빌딩 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층에 있어요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유니온 빌딩은 도서관 앞에 있어요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한국어 선생님은 이민수 선생님이세요</a:t>
            </a:r>
            <a:r>
              <a:rPr lang="ko-KR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선생님이 아주 좋으세요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수업도 아주 재미있어요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그런데 숙제가 많아요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그래서 매일 한국어를 공부해요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한국어 반에 학생들이 많아요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중국 학생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일본 학생이 많아요</a:t>
            </a:r>
            <a:r>
              <a:rPr lang="en-US" altLang="ko-KR" sz="25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500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sz="25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92646" y="1378634"/>
            <a:ext cx="8773380" cy="4924247"/>
          </a:xfrm>
          <a:prstGeom prst="roundRect">
            <a:avLst/>
          </a:prstGeom>
          <a:noFill/>
          <a:ln>
            <a:solidFill>
              <a:srgbClr val="FF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/>
          </a:p>
        </p:txBody>
      </p:sp>
      <p:sp>
        <p:nvSpPr>
          <p:cNvPr id="9" name="직사각형 8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8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5529186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974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758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Narration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1" dirty="0" smtClean="0">
                          <a:latin typeface="나눔고딕"/>
                          <a:ea typeface="나눔고딕"/>
                          <a:cs typeface="나눔고딕"/>
                        </a:rPr>
                        <a:t>한국어 반</a:t>
                      </a:r>
                      <a:endParaRPr lang="en-US" sz="24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26144" y="1430134"/>
            <a:ext cx="8204026" cy="33516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 오늘 한국어 수업이 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교실이 유니온 빌딩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층에 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유니온 빌딩은 도서관 앞에 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한국어 선생님은 이민수 선생님이세요</a:t>
            </a:r>
            <a:r>
              <a:rPr lang="ko-KR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선생님이 아주 좋으세요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수업도 아주 재미있어요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그런데 숙제가 많아요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그래서 매일 한국어를 공부해요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한국어 반에 학생들이 많아요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중국 학생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일본 학생이 많아요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92646" y="1448972"/>
            <a:ext cx="8773380" cy="3231885"/>
          </a:xfrm>
          <a:prstGeom prst="roundRect">
            <a:avLst/>
          </a:prstGeom>
          <a:noFill/>
          <a:ln>
            <a:solidFill>
              <a:srgbClr val="FF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92646" y="4905382"/>
            <a:ext cx="8773380" cy="1662331"/>
          </a:xfrm>
          <a:prstGeom prst="roundRect">
            <a:avLst/>
          </a:prstGeom>
          <a:solidFill>
            <a:srgbClr val="FFA39A"/>
          </a:solidFill>
          <a:ln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6144" y="5011514"/>
            <a:ext cx="4729180" cy="1421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질문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1.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한국어 교실이 어디 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질문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2.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한국어 선생님이 누구세요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질문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3.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한국어 선생님이 어때요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</a:p>
        </p:txBody>
      </p:sp>
      <p:sp>
        <p:nvSpPr>
          <p:cNvPr id="9" name="직사각형 8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9258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521660"/>
              </p:ext>
            </p:extLst>
          </p:nvPr>
        </p:nvGraphicFramePr>
        <p:xfrm>
          <a:off x="192646" y="665637"/>
          <a:ext cx="8773380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9749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758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Narration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1" dirty="0" smtClean="0">
                          <a:latin typeface="나눔고딕"/>
                          <a:ea typeface="나눔고딕"/>
                          <a:cs typeface="나눔고딕"/>
                        </a:rPr>
                        <a:t>한국어 반</a:t>
                      </a:r>
                      <a:endParaRPr lang="en-US" sz="2400" b="1" dirty="0">
                        <a:latin typeface="나눔고딕"/>
                        <a:ea typeface="나눔고딕"/>
                        <a:cs typeface="나눔고딕"/>
                      </a:endParaRPr>
                    </a:p>
                  </a:txBody>
                  <a:tcPr>
                    <a:lnL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CD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526144" y="1430134"/>
            <a:ext cx="8204026" cy="33516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 오늘 한국어 수업이 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교실이 유니온 빌딩 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1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층에 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유니온 빌딩은 도서관 앞에 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한국어 선생님은 이민수 선생님이세요</a:t>
            </a:r>
            <a:r>
              <a:rPr lang="ko-KR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선생님이 아주 좋으세요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수업도 아주 재미있어요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그런데 숙제가 많아요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그래서 매일 한국어를 공부해요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한국어 반에 학생들이 많아요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중국 학생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일본 학생이 많아요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sz="24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92646" y="1448972"/>
            <a:ext cx="8773380" cy="3231885"/>
          </a:xfrm>
          <a:prstGeom prst="roundRect">
            <a:avLst/>
          </a:prstGeom>
          <a:noFill/>
          <a:ln>
            <a:solidFill>
              <a:srgbClr val="FF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192646" y="4905382"/>
            <a:ext cx="8773380" cy="1662331"/>
          </a:xfrm>
          <a:prstGeom prst="roundRect">
            <a:avLst/>
          </a:prstGeom>
          <a:solidFill>
            <a:srgbClr val="FFA39A"/>
          </a:solidFill>
          <a:ln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75831" y="5031738"/>
            <a:ext cx="4815742" cy="1421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4. </a:t>
            </a:r>
            <a:r>
              <a:rPr lang="ko-KR" altLang="en-US" sz="2400" dirty="0" err="1" smtClean="0">
                <a:latin typeface="나눔고딕"/>
                <a:ea typeface="나눔고딕"/>
                <a:cs typeface="나눔고딕"/>
              </a:rPr>
              <a:t>유니온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 빌딩이 어디 있어요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5.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한국어 수업이 어때요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6. </a:t>
            </a:r>
            <a:r>
              <a:rPr lang="ko-KR" altLang="en-US" sz="2400" dirty="0" smtClean="0">
                <a:latin typeface="나눔고딕"/>
                <a:ea typeface="나눔고딕"/>
                <a:cs typeface="나눔고딕"/>
              </a:rPr>
              <a:t>한국어 반에 미국 학생이 많아요</a:t>
            </a:r>
            <a:r>
              <a:rPr lang="en-US" altLang="ko-KR" sz="2400" dirty="0" smtClean="0">
                <a:latin typeface="나눔고딕"/>
                <a:ea typeface="나눔고딕"/>
                <a:cs typeface="나눔고딕"/>
              </a:rPr>
              <a:t>?</a:t>
            </a:r>
          </a:p>
        </p:txBody>
      </p:sp>
      <p:sp>
        <p:nvSpPr>
          <p:cNvPr id="9" name="직사각형 8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500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4949094"/>
              </p:ext>
            </p:extLst>
          </p:nvPr>
        </p:nvGraphicFramePr>
        <p:xfrm>
          <a:off x="1000501" y="522977"/>
          <a:ext cx="7369074" cy="53476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70305"/>
                <a:gridCol w="2798769"/>
              </a:tblGrid>
              <a:tr h="534765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1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(2)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" name="L3V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01" y="535767"/>
            <a:ext cx="605971" cy="521975"/>
          </a:xfrm>
          <a:prstGeom prst="rect">
            <a:avLst/>
          </a:prstGeom>
        </p:spPr>
      </p:pic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633046" y="1284977"/>
            <a:ext cx="8399193" cy="5693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2">
            <a:spAutoFit/>
          </a:bodyPr>
          <a:lstStyle/>
          <a:p>
            <a:pPr latinLnBrk="1">
              <a:defRPr/>
            </a:pPr>
            <a:r>
              <a:rPr lang="en-US" altLang="ko-KR" sz="2500" b="1" dirty="0" smtClean="0">
                <a:solidFill>
                  <a:srgbClr val="008000"/>
                </a:solidFill>
                <a:ea typeface="굴림" pitchFamily="50" charset="-127"/>
              </a:rPr>
              <a:t>PRONOUN</a:t>
            </a:r>
            <a:endParaRPr lang="en-US" altLang="ko-KR" sz="2500" b="1" dirty="0">
              <a:solidFill>
                <a:srgbClr val="008000"/>
              </a:solidFill>
              <a:ea typeface="굴림" pitchFamily="50" charset="-127"/>
            </a:endParaRPr>
          </a:p>
          <a:p>
            <a:pPr latinLnBrk="1">
              <a:defRPr/>
            </a:pPr>
            <a:r>
              <a:rPr lang="ko-KR" altLang="en-US" sz="2500" dirty="0">
                <a:ea typeface="나눔고딕"/>
                <a:cs typeface="나눔고딕"/>
              </a:rPr>
              <a:t>누구</a:t>
            </a:r>
            <a:r>
              <a:rPr lang="en-US" altLang="ko-KR" sz="2500" dirty="0">
                <a:ea typeface="나눔고딕"/>
                <a:cs typeface="나눔고딕"/>
              </a:rPr>
              <a:t>	who (</a:t>
            </a:r>
            <a:r>
              <a:rPr lang="ko-KR" altLang="en-US" sz="2500" dirty="0">
                <a:ea typeface="나눔고딕"/>
                <a:cs typeface="나눔고딕"/>
              </a:rPr>
              <a:t>누구</a:t>
            </a:r>
            <a:r>
              <a:rPr lang="en-US" altLang="ko-KR" sz="2500" dirty="0">
                <a:ea typeface="나눔고딕"/>
                <a:cs typeface="나눔고딕"/>
              </a:rPr>
              <a:t>+</a:t>
            </a:r>
            <a:r>
              <a:rPr lang="ko-KR" altLang="en-US" sz="2500" dirty="0">
                <a:ea typeface="나눔고딕"/>
                <a:cs typeface="나눔고딕"/>
              </a:rPr>
              <a:t>가</a:t>
            </a:r>
            <a:r>
              <a:rPr lang="en-US" altLang="ko-KR" sz="2500" dirty="0">
                <a:ea typeface="나눔고딕"/>
                <a:cs typeface="나눔고딕"/>
              </a:rPr>
              <a:t>=</a:t>
            </a:r>
            <a:r>
              <a:rPr lang="ko-KR" altLang="en-US" sz="2500" dirty="0">
                <a:ea typeface="나눔고딕"/>
                <a:cs typeface="나눔고딕"/>
              </a:rPr>
              <a:t>누가</a:t>
            </a:r>
            <a:r>
              <a:rPr lang="en-US" altLang="ko-KR" sz="2500" dirty="0">
                <a:ea typeface="나눔고딕"/>
                <a:cs typeface="나눔고딕"/>
              </a:rPr>
              <a:t>)</a:t>
            </a:r>
          </a:p>
          <a:p>
            <a:pPr eaLnBrk="1" latinLnBrk="1" hangingPunct="1">
              <a:defRPr/>
            </a:pPr>
            <a:endParaRPr lang="en-US" altLang="ko-KR" sz="2500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sz="2500" b="1" dirty="0" smtClean="0">
                <a:solidFill>
                  <a:srgbClr val="008000"/>
                </a:solidFill>
                <a:ea typeface="굴림" pitchFamily="50" charset="-127"/>
              </a:rPr>
              <a:t>VERB</a:t>
            </a:r>
          </a:p>
          <a:p>
            <a:pPr eaLnBrk="1" latinLnBrk="1" hangingPunct="1">
              <a:defRPr/>
            </a:pPr>
            <a:r>
              <a:rPr lang="ko-KR" altLang="en-US" sz="2500" dirty="0" smtClean="0">
                <a:ea typeface="나눔고딕"/>
                <a:cs typeface="나눔고딕"/>
              </a:rPr>
              <a:t>인사하다</a:t>
            </a:r>
            <a:r>
              <a:rPr lang="en-US" altLang="ko-KR" sz="2500" dirty="0" smtClean="0">
                <a:ea typeface="나눔고딕"/>
                <a:cs typeface="나눔고딕"/>
              </a:rPr>
              <a:t>	to greet</a:t>
            </a:r>
          </a:p>
          <a:p>
            <a:pPr eaLnBrk="1" latinLnBrk="1" hangingPunct="1">
              <a:defRPr/>
            </a:pPr>
            <a:r>
              <a:rPr lang="ko-KR" altLang="en-US" sz="2500" dirty="0" smtClean="0">
                <a:ea typeface="나눔고딕"/>
                <a:cs typeface="나눔고딕"/>
              </a:rPr>
              <a:t>읽다 </a:t>
            </a:r>
            <a:r>
              <a:rPr lang="en-US" altLang="ko-KR" sz="2500" dirty="0" smtClean="0">
                <a:ea typeface="나눔고딕"/>
                <a:cs typeface="나눔고딕"/>
              </a:rPr>
              <a:t>		to read</a:t>
            </a:r>
          </a:p>
          <a:p>
            <a:pPr eaLnBrk="1" latinLnBrk="1" hangingPunct="1">
              <a:defRPr/>
            </a:pPr>
            <a:endParaRPr lang="en-US" altLang="ko-KR" sz="2500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sz="2500" b="1" dirty="0" smtClean="0">
                <a:solidFill>
                  <a:srgbClr val="008000"/>
                </a:solidFill>
                <a:ea typeface="굴림" pitchFamily="50" charset="-127"/>
              </a:rPr>
              <a:t>ADJECTIVE</a:t>
            </a:r>
          </a:p>
          <a:p>
            <a:pPr eaLnBrk="1" latinLnBrk="1" hangingPunct="1">
              <a:defRPr/>
            </a:pPr>
            <a:r>
              <a:rPr lang="ko-KR" altLang="en-US" sz="2500" dirty="0" smtClean="0">
                <a:ea typeface="나눔고딕"/>
                <a:cs typeface="나눔고딕"/>
              </a:rPr>
              <a:t>없다</a:t>
            </a:r>
            <a:r>
              <a:rPr lang="en-US" altLang="ko-KR" sz="2500" dirty="0" smtClean="0">
                <a:ea typeface="나눔고딕"/>
                <a:cs typeface="나눔고딕"/>
              </a:rPr>
              <a:t>	1. to not be (existence);</a:t>
            </a:r>
          </a:p>
          <a:p>
            <a:pPr eaLnBrk="1" latinLnBrk="1" hangingPunct="1">
              <a:defRPr/>
            </a:pPr>
            <a:r>
              <a:rPr lang="en-US" altLang="ko-KR" sz="2500" dirty="0">
                <a:ea typeface="나눔고딕"/>
                <a:cs typeface="나눔고딕"/>
              </a:rPr>
              <a:t>	</a:t>
            </a:r>
            <a:r>
              <a:rPr lang="en-US" altLang="ko-KR" sz="2500" dirty="0" smtClean="0">
                <a:ea typeface="나눔고딕"/>
                <a:cs typeface="나눔고딕"/>
              </a:rPr>
              <a:t>	2. to not have</a:t>
            </a:r>
          </a:p>
          <a:p>
            <a:pPr latinLnBrk="1">
              <a:defRPr/>
            </a:pPr>
            <a:r>
              <a:rPr lang="ko-KR" altLang="en-US" sz="2500" dirty="0" smtClean="0">
                <a:ea typeface="나눔고딕"/>
                <a:cs typeface="나눔고딕"/>
              </a:rPr>
              <a:t>있다</a:t>
            </a:r>
            <a:r>
              <a:rPr lang="en-US" altLang="ko-KR" sz="2500" dirty="0" smtClean="0">
                <a:ea typeface="나눔고딕"/>
                <a:cs typeface="나눔고딕"/>
              </a:rPr>
              <a:t>	</a:t>
            </a:r>
            <a:r>
              <a:rPr lang="en-US" altLang="ko-KR" sz="2500" dirty="0">
                <a:ea typeface="나눔고딕"/>
                <a:cs typeface="나눔고딕"/>
              </a:rPr>
              <a:t>1. to </a:t>
            </a:r>
            <a:r>
              <a:rPr lang="en-US" altLang="ko-KR" sz="2500" dirty="0" smtClean="0">
                <a:ea typeface="나눔고딕"/>
                <a:cs typeface="나눔고딕"/>
              </a:rPr>
              <a:t>be </a:t>
            </a:r>
            <a:r>
              <a:rPr lang="en-US" altLang="ko-KR" sz="2500" dirty="0">
                <a:ea typeface="나눔고딕"/>
                <a:cs typeface="나눔고딕"/>
              </a:rPr>
              <a:t>(existence</a:t>
            </a:r>
            <a:r>
              <a:rPr lang="en-US" altLang="ko-KR" sz="2500" dirty="0" smtClean="0">
                <a:ea typeface="나눔고딕"/>
                <a:cs typeface="나눔고딕"/>
              </a:rPr>
              <a:t>); </a:t>
            </a:r>
          </a:p>
          <a:p>
            <a:pPr latinLnBrk="1">
              <a:defRPr/>
            </a:pPr>
            <a:r>
              <a:rPr lang="en-US" altLang="ko-KR" sz="2500" dirty="0">
                <a:ea typeface="나눔고딕"/>
                <a:cs typeface="나눔고딕"/>
              </a:rPr>
              <a:t>	</a:t>
            </a:r>
            <a:r>
              <a:rPr lang="en-US" altLang="ko-KR" sz="2500" dirty="0" smtClean="0">
                <a:ea typeface="나눔고딕"/>
                <a:cs typeface="나눔고딕"/>
              </a:rPr>
              <a:t>	2. to have</a:t>
            </a:r>
          </a:p>
          <a:p>
            <a:pPr eaLnBrk="1" latinLnBrk="1" hangingPunct="1">
              <a:defRPr/>
            </a:pPr>
            <a:r>
              <a:rPr lang="ko-KR" altLang="en-US" sz="2500" dirty="0" smtClean="0">
                <a:ea typeface="나눔고딕"/>
                <a:cs typeface="나눔고딕"/>
              </a:rPr>
              <a:t>재미있다</a:t>
            </a:r>
            <a:r>
              <a:rPr lang="en-US" altLang="ko-KR" sz="2500" dirty="0">
                <a:ea typeface="나눔고딕"/>
                <a:cs typeface="나눔고딕"/>
              </a:rPr>
              <a:t>	</a:t>
            </a:r>
            <a:r>
              <a:rPr lang="en-US" altLang="ko-KR" sz="2500" dirty="0" smtClean="0">
                <a:ea typeface="나눔고딕"/>
                <a:cs typeface="나눔고딕"/>
              </a:rPr>
              <a:t>to be interesting, fun	</a:t>
            </a:r>
          </a:p>
          <a:p>
            <a:pPr eaLnBrk="1" latinLnBrk="1" hangingPunct="1">
              <a:defRPr/>
            </a:pPr>
            <a:endParaRPr lang="en-US" altLang="ko-KR" sz="2500" b="1" dirty="0" smtClean="0">
              <a:solidFill>
                <a:srgbClr val="008000"/>
              </a:solidFill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en-US" altLang="ko-KR" sz="2500" b="1" dirty="0" smtClean="0">
                <a:solidFill>
                  <a:srgbClr val="008000"/>
                </a:solidFill>
                <a:ea typeface="굴림" pitchFamily="50" charset="-127"/>
              </a:rPr>
              <a:t>CONJUNCTION</a:t>
            </a:r>
          </a:p>
          <a:p>
            <a:pPr eaLnBrk="1" latinLnBrk="1" hangingPunct="1">
              <a:defRPr/>
            </a:pPr>
            <a:r>
              <a:rPr lang="ko-KR" altLang="en-US" sz="2500" dirty="0" smtClean="0">
                <a:ea typeface="나눔고딕"/>
                <a:cs typeface="나눔고딕"/>
              </a:rPr>
              <a:t>그런데</a:t>
            </a:r>
            <a:r>
              <a:rPr lang="en-US" altLang="ko-KR" sz="2500" dirty="0" smtClean="0">
                <a:ea typeface="나눔고딕"/>
                <a:cs typeface="나눔고딕"/>
              </a:rPr>
              <a:t>		1. but, however, by the way</a:t>
            </a:r>
          </a:p>
          <a:p>
            <a:pPr eaLnBrk="1" latinLnBrk="1" hangingPunct="1">
              <a:defRPr/>
            </a:pPr>
            <a:endParaRPr lang="en-US" altLang="ko-KR" sz="2500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sz="2500" b="1" dirty="0" smtClean="0">
                <a:solidFill>
                  <a:srgbClr val="008000"/>
                </a:solidFill>
                <a:ea typeface="굴림" pitchFamily="50" charset="-127"/>
              </a:rPr>
              <a:t>SUFFIX</a:t>
            </a:r>
          </a:p>
          <a:p>
            <a:pPr latinLnBrk="1">
              <a:defRPr/>
            </a:pPr>
            <a:r>
              <a:rPr lang="ko-KR" altLang="ko-KR" sz="2500" dirty="0" smtClean="0">
                <a:solidFill>
                  <a:srgbClr val="000000"/>
                </a:solidFill>
                <a:ea typeface="나눔고딕"/>
                <a:cs typeface="나눔고딕"/>
              </a:rPr>
              <a:t>~</a:t>
            </a:r>
            <a:r>
              <a:rPr lang="en-US" altLang="ko-KR" sz="2500" dirty="0" smtClean="0">
                <a:solidFill>
                  <a:srgbClr val="000000"/>
                </a:solidFill>
                <a:ea typeface="나눔고딕"/>
                <a:cs typeface="나눔고딕"/>
              </a:rPr>
              <a:t>(</a:t>
            </a:r>
            <a:r>
              <a:rPr lang="ko-KR" altLang="en-US" sz="2500" dirty="0" smtClean="0">
                <a:solidFill>
                  <a:srgbClr val="000000"/>
                </a:solidFill>
                <a:ea typeface="나눔고딕"/>
                <a:cs typeface="나눔고딕"/>
              </a:rPr>
              <a:t>으</a:t>
            </a:r>
            <a:r>
              <a:rPr lang="en-US" altLang="ko-KR" sz="2500" dirty="0" smtClean="0">
                <a:solidFill>
                  <a:srgbClr val="000000"/>
                </a:solidFill>
                <a:ea typeface="나눔고딕"/>
                <a:cs typeface="나눔고딕"/>
              </a:rPr>
              <a:t>)</a:t>
            </a:r>
            <a:r>
              <a:rPr lang="ko-KR" altLang="en-US" sz="2500" dirty="0" smtClean="0">
                <a:solidFill>
                  <a:srgbClr val="000000"/>
                </a:solidFill>
                <a:ea typeface="나눔고딕"/>
                <a:cs typeface="나눔고딕"/>
              </a:rPr>
              <a:t>세요</a:t>
            </a:r>
            <a:r>
              <a:rPr lang="en-US" altLang="ko-KR" sz="2500" dirty="0" smtClean="0">
                <a:solidFill>
                  <a:srgbClr val="000000"/>
                </a:solidFill>
                <a:ea typeface="나눔고딕"/>
                <a:cs typeface="나눔고딕"/>
              </a:rPr>
              <a:t>	honorific polite ending</a:t>
            </a:r>
            <a:endParaRPr lang="en-US" altLang="ko-KR" sz="2500" dirty="0">
              <a:solidFill>
                <a:srgbClr val="000000"/>
              </a:solidFill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endParaRPr lang="en-US" altLang="ko-KR" sz="2500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624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4866684"/>
              </p:ext>
            </p:extLst>
          </p:nvPr>
        </p:nvGraphicFramePr>
        <p:xfrm>
          <a:off x="1000501" y="522977"/>
          <a:ext cx="7369074" cy="762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45887"/>
                <a:gridCol w="1223187"/>
              </a:tblGrid>
              <a:tr h="534765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1</a:t>
                      </a:r>
                      <a:r>
                        <a:rPr lang="en-US" sz="2800" baseline="0" dirty="0" smtClean="0">
                          <a:latin typeface="Arial Black"/>
                          <a:cs typeface="Arial Black"/>
                        </a:rPr>
                        <a:t> (</a:t>
                      </a:r>
                      <a:r>
                        <a:rPr lang="ko-KR" altLang="en-US" sz="2800" baseline="0" dirty="0" smtClean="0">
                          <a:latin typeface="Arial Black"/>
                          <a:cs typeface="Arial Black"/>
                        </a:rPr>
                        <a:t>무슨 뜻이에요</a:t>
                      </a:r>
                      <a:r>
                        <a:rPr lang="en-US" altLang="ko-KR" sz="2800" baseline="0" dirty="0" smtClean="0">
                          <a:latin typeface="Arial Black"/>
                          <a:cs typeface="Arial Black"/>
                        </a:rPr>
                        <a:t>?)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 smtClean="0">
                          <a:latin typeface="Arial Black"/>
                          <a:cs typeface="Arial Black"/>
                        </a:rPr>
                        <a:t>New Words</a:t>
                      </a:r>
                      <a:endParaRPr lang="en-US" sz="22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R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BBB59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" name="L3V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01" y="535767"/>
            <a:ext cx="605971" cy="521975"/>
          </a:xfrm>
          <a:prstGeom prst="rect">
            <a:avLst/>
          </a:prstGeom>
        </p:spPr>
      </p:pic>
      <p:sp>
        <p:nvSpPr>
          <p:cNvPr id="6" name="TextBox 1"/>
          <p:cNvSpPr txBox="1">
            <a:spLocks noChangeArrowheads="1"/>
          </p:cNvSpPr>
          <p:nvPr/>
        </p:nvSpPr>
        <p:spPr bwMode="auto">
          <a:xfrm>
            <a:off x="643086" y="1380813"/>
            <a:ext cx="8215314" cy="6186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numCol="2">
            <a:spAutoFit/>
          </a:bodyPr>
          <a:lstStyle/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NOUN</a:t>
            </a:r>
            <a:r>
              <a:rPr lang="en-US" altLang="ko-KR" b="1" dirty="0" smtClean="0">
                <a:ea typeface="굴림" pitchFamily="50" charset="-127"/>
              </a:rPr>
              <a:t> </a:t>
            </a:r>
            <a:endParaRPr lang="en-US" altLang="ko-KR" b="1" dirty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경제학 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교과서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교실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내일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endParaRPr lang="en-US" altLang="ko-KR" dirty="0" smtClean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반 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사전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endParaRPr lang="en-US" altLang="ko-KR" dirty="0" smtClean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수업</a:t>
            </a:r>
            <a:r>
              <a:rPr lang="en-US" altLang="ko-KR" dirty="0">
                <a:solidFill>
                  <a:srgbClr val="FF6600"/>
                </a:solidFill>
                <a:ea typeface="나눔고딕"/>
                <a:cs typeface="나눔고딕"/>
              </a:rPr>
              <a:t>	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시간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여자</a:t>
            </a:r>
            <a:r>
              <a:rPr lang="en-US" altLang="ko-KR" dirty="0">
                <a:ea typeface="나눔고딕"/>
                <a:cs typeface="나눔고딕"/>
              </a:rPr>
              <a:t>		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오늘</a:t>
            </a:r>
            <a:r>
              <a:rPr lang="en-US" altLang="ko-KR" dirty="0" smtClean="0">
                <a:ea typeface="나눔고딕"/>
                <a:cs typeface="나눔고딕"/>
              </a:rPr>
              <a:t>	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우산</a:t>
            </a:r>
            <a:r>
              <a:rPr lang="en-US" altLang="ko-KR" dirty="0" smtClean="0">
                <a:ea typeface="나눔고딕"/>
                <a:cs typeface="나눔고딕"/>
              </a:rPr>
              <a:t>	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질문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  <a:r>
              <a:rPr lang="en-US" altLang="ko-KR" dirty="0">
                <a:ea typeface="나눔고딕"/>
                <a:cs typeface="나눔고딕"/>
              </a:rPr>
              <a:t>	</a:t>
            </a:r>
            <a:endParaRPr lang="en-US" altLang="ko-KR" dirty="0" smtClean="0"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집</a:t>
            </a:r>
            <a:r>
              <a:rPr lang="en-US" altLang="ko-KR" dirty="0" smtClean="0">
                <a:ea typeface="나눔고딕"/>
                <a:cs typeface="나눔고딕"/>
              </a:rPr>
              <a:t>	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친구</a:t>
            </a:r>
            <a:r>
              <a:rPr lang="en-US" altLang="ko-KR" dirty="0" smtClean="0">
                <a:ea typeface="나눔고딕"/>
                <a:cs typeface="나눔고딕"/>
              </a:rPr>
              <a:t>	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컴퓨터</a:t>
            </a:r>
            <a:r>
              <a:rPr lang="en-US" altLang="ko-KR" dirty="0" smtClean="0"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PRONOUN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누구</a:t>
            </a:r>
            <a:r>
              <a:rPr lang="en-US" altLang="ko-KR" dirty="0" smtClean="0"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VERB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인사하다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읽다 </a:t>
            </a:r>
            <a:r>
              <a:rPr lang="en-US" altLang="ko-KR" dirty="0" smtClean="0"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endParaRPr lang="en-US" altLang="ko-KR" dirty="0" smtClean="0">
              <a:ea typeface="굴림" pitchFamily="50" charset="-127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ADJECTIVE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없다</a:t>
            </a:r>
            <a:r>
              <a:rPr lang="en-US" altLang="ko-KR" dirty="0" smtClean="0"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있다</a:t>
            </a:r>
            <a:r>
              <a:rPr lang="en-US" altLang="ko-KR" dirty="0" smtClean="0"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재미있다</a:t>
            </a:r>
            <a:r>
              <a:rPr lang="en-US" altLang="ko-KR" dirty="0" smtClean="0">
                <a:ea typeface="나눔고딕"/>
                <a:cs typeface="나눔고딕"/>
              </a:rPr>
              <a:t>			</a:t>
            </a:r>
          </a:p>
          <a:p>
            <a:pPr eaLnBrk="1" latinLnBrk="1" hangingPunct="1">
              <a:defRPr/>
            </a:pPr>
            <a:endParaRPr lang="en-US" altLang="ko-KR" b="1" dirty="0" smtClean="0">
              <a:solidFill>
                <a:srgbClr val="008000"/>
              </a:solidFill>
              <a:ea typeface="나눔고딕"/>
              <a:cs typeface="나눔고딕"/>
            </a:endParaRPr>
          </a:p>
          <a:p>
            <a:pPr eaLnBrk="1" latinLnBrk="1" hangingPunct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CONJUNCTION</a:t>
            </a:r>
          </a:p>
          <a:p>
            <a:pPr eaLnBrk="1" latinLnBrk="1" hangingPunct="1">
              <a:defRPr/>
            </a:pPr>
            <a:r>
              <a:rPr lang="ko-KR" altLang="en-US" dirty="0" smtClean="0">
                <a:ea typeface="나눔고딕"/>
                <a:cs typeface="나눔고딕"/>
              </a:rPr>
              <a:t>그런데</a:t>
            </a:r>
            <a:r>
              <a:rPr lang="en-US" altLang="ko-KR" dirty="0" smtClean="0">
                <a:ea typeface="나눔고딕"/>
                <a:cs typeface="나눔고딕"/>
              </a:rPr>
              <a:t>		</a:t>
            </a:r>
          </a:p>
          <a:p>
            <a:pPr eaLnBrk="1" latinLnBrk="1" hangingPunct="1">
              <a:defRPr/>
            </a:pPr>
            <a:endParaRPr lang="en-US" altLang="ko-KR" dirty="0">
              <a:ea typeface="나눔고딕"/>
              <a:cs typeface="나눔고딕"/>
            </a:endParaRPr>
          </a:p>
          <a:p>
            <a:pPr latinLnBrk="1">
              <a:defRPr/>
            </a:pPr>
            <a:r>
              <a:rPr lang="en-US" altLang="ko-KR" b="1" dirty="0" smtClean="0">
                <a:solidFill>
                  <a:srgbClr val="008000"/>
                </a:solidFill>
                <a:ea typeface="굴림" pitchFamily="50" charset="-127"/>
              </a:rPr>
              <a:t>SUFFIX</a:t>
            </a:r>
          </a:p>
          <a:p>
            <a:pPr latinLnBrk="1">
              <a:defRPr/>
            </a:pPr>
            <a:r>
              <a:rPr lang="ko-KR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~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(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으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)</a:t>
            </a:r>
            <a:r>
              <a:rPr lang="ko-KR" altLang="en-US" dirty="0" smtClean="0">
                <a:solidFill>
                  <a:srgbClr val="000000"/>
                </a:solidFill>
                <a:ea typeface="나눔고딕"/>
                <a:cs typeface="나눔고딕"/>
              </a:rPr>
              <a:t>세요</a:t>
            </a:r>
            <a:r>
              <a:rPr lang="en-US" altLang="ko-KR" dirty="0" smtClean="0">
                <a:solidFill>
                  <a:srgbClr val="000000"/>
                </a:solidFill>
                <a:ea typeface="나눔고딕"/>
                <a:cs typeface="나눔고딕"/>
              </a:rPr>
              <a:t>		</a:t>
            </a:r>
            <a:endParaRPr lang="en-US" altLang="ko-KR" dirty="0">
              <a:ea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4760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9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44286" y="1558275"/>
            <a:ext cx="8599714" cy="4875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제니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마이클 씨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오늘 수업 있으세요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3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네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한국어 수업이 있어요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제니 씨는요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		</a:t>
            </a:r>
          </a:p>
          <a:p>
            <a:pPr>
              <a:lnSpc>
                <a:spcPct val="13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제니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오늘은 수업이 없어요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그런데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내일은 경제학 수업이 있어요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en-US" altLang="ko-KR" sz="24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한국어 수업은 재미있어요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3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네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아주 재미있어요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그리고 선생님도 좋으세요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제니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선생님이 누구세요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3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이민수 선생님이세요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</a:p>
          <a:p>
            <a:pPr>
              <a:lnSpc>
                <a:spcPct val="13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제니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	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한국어 반에 학생이 많아요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130000"/>
              </a:lnSpc>
            </a:pP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:		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네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400" b="1" dirty="0" smtClean="0">
                <a:latin typeface="나눔고딕"/>
                <a:ea typeface="나눔고딕"/>
                <a:cs typeface="나눔고딕"/>
              </a:rPr>
              <a:t> 많아요</a:t>
            </a:r>
            <a:r>
              <a:rPr lang="en-US" altLang="ko-KR" sz="2400" b="1" dirty="0" smtClean="0">
                <a:latin typeface="나눔고딕"/>
                <a:ea typeface="나눔고딕"/>
                <a:cs typeface="나눔고딕"/>
              </a:rPr>
              <a:t>.</a:t>
            </a:r>
            <a:endParaRPr lang="en-US" sz="2400" b="1" dirty="0">
              <a:latin typeface="나눔고딕"/>
              <a:ea typeface="나눔고딕"/>
              <a:cs typeface="나눔고딕"/>
            </a:endParaRPr>
          </a:p>
        </p:txBody>
      </p:sp>
      <p:graphicFrame>
        <p:nvGraphicFramePr>
          <p:cNvPr id="4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6776654"/>
              </p:ext>
            </p:extLst>
          </p:nvPr>
        </p:nvGraphicFramePr>
        <p:xfrm>
          <a:off x="1000501" y="676211"/>
          <a:ext cx="7369074" cy="5182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/>
                <a:gridCol w="3839261"/>
              </a:tblGrid>
              <a:tr h="518243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1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ko-KR" altLang="en-US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오늘 수업 있으세요</a:t>
                      </a:r>
                      <a:r>
                        <a:rPr lang="en-US" altLang="ko-KR" sz="2200" b="1" dirty="0" smtClean="0">
                          <a:latin typeface="나눔고딕"/>
                          <a:ea typeface="나눔고딕"/>
                          <a:cs typeface="나눔고딕"/>
                        </a:rPr>
                        <a:t>?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1F497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2" name="L3C1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15" y="643412"/>
            <a:ext cx="667657" cy="57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2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6724150"/>
              </p:ext>
            </p:extLst>
          </p:nvPr>
        </p:nvGraphicFramePr>
        <p:xfrm>
          <a:off x="1000501" y="70168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1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New</a:t>
                      </a:r>
                      <a:r>
                        <a:rPr lang="ja-JP" altLang="en-US" sz="2800" b="1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Expressions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742461" y="1731313"/>
            <a:ext cx="27686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Referring to days:</a:t>
            </a:r>
            <a:endParaRPr lang="en-US" sz="28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752158"/>
              </p:ext>
            </p:extLst>
          </p:nvPr>
        </p:nvGraphicFramePr>
        <p:xfrm>
          <a:off x="463118" y="5096337"/>
          <a:ext cx="8251035" cy="80522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275034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503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5034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80522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4" name="Oval 3"/>
          <p:cNvSpPr/>
          <p:nvPr/>
        </p:nvSpPr>
        <p:spPr>
          <a:xfrm>
            <a:off x="3491579" y="2579074"/>
            <a:ext cx="2213651" cy="199292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Arrow 4"/>
          <p:cNvSpPr/>
          <p:nvPr/>
        </p:nvSpPr>
        <p:spPr>
          <a:xfrm>
            <a:off x="463118" y="2872154"/>
            <a:ext cx="2448113" cy="1543538"/>
          </a:xfrm>
          <a:prstGeom prst="left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eft Arrow 6"/>
          <p:cNvSpPr/>
          <p:nvPr/>
        </p:nvSpPr>
        <p:spPr>
          <a:xfrm rot="10800000">
            <a:off x="6125365" y="2872154"/>
            <a:ext cx="2448113" cy="1543538"/>
          </a:xfrm>
          <a:prstGeom prst="lef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09999" y="3165920"/>
            <a:ext cx="15824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Today</a:t>
            </a:r>
            <a:endParaRPr lang="en-US" sz="4400" dirty="0"/>
          </a:p>
        </p:txBody>
      </p:sp>
      <p:sp>
        <p:nvSpPr>
          <p:cNvPr id="9" name="TextBox 8"/>
          <p:cNvSpPr txBox="1"/>
          <p:nvPr/>
        </p:nvSpPr>
        <p:spPr>
          <a:xfrm>
            <a:off x="814802" y="3306908"/>
            <a:ext cx="20378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Yesterday</a:t>
            </a:r>
            <a:endParaRPr lang="en-US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6164441" y="3306908"/>
            <a:ext cx="2160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Tomorrow</a:t>
            </a: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4005386" y="5174490"/>
            <a:ext cx="1052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오늘 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05171" y="5174490"/>
            <a:ext cx="1052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어제 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15017" y="5174490"/>
            <a:ext cx="10525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smtClean="0">
                <a:latin typeface="나눔고딕"/>
                <a:ea typeface="나눔고딕"/>
                <a:cs typeface="나눔고딕"/>
              </a:rPr>
              <a:t>내일 </a:t>
            </a:r>
            <a:endParaRPr lang="en-US" sz="3600" dirty="0">
              <a:latin typeface="나눔고딕"/>
              <a:ea typeface="나눔고딕"/>
              <a:cs typeface="나눔고딕"/>
            </a:endParaRPr>
          </a:p>
        </p:txBody>
      </p:sp>
      <p:sp>
        <p:nvSpPr>
          <p:cNvPr id="14" name="직사각형 13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586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4532985"/>
              </p:ext>
            </p:extLst>
          </p:nvPr>
        </p:nvGraphicFramePr>
        <p:xfrm>
          <a:off x="1000501" y="701687"/>
          <a:ext cx="7369074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298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8392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00338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latin typeface="Arial Black"/>
                          <a:cs typeface="Arial Black"/>
                        </a:rPr>
                        <a:t>Conversation </a:t>
                      </a:r>
                      <a:r>
                        <a:rPr lang="en-US" altLang="ko-KR" sz="2800" dirty="0" smtClean="0">
                          <a:latin typeface="Arial Black"/>
                          <a:cs typeface="Arial Black"/>
                        </a:rPr>
                        <a:t>1</a:t>
                      </a:r>
                      <a:endParaRPr lang="en-US" sz="2800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New</a:t>
                      </a:r>
                      <a:r>
                        <a:rPr lang="ja-JP" altLang="en-US" sz="2800" b="1" dirty="0" smtClean="0">
                          <a:latin typeface="Arial Black"/>
                          <a:cs typeface="Arial Black"/>
                        </a:rPr>
                        <a:t> </a:t>
                      </a:r>
                      <a:r>
                        <a:rPr lang="en-US" altLang="ja-JP" sz="2800" b="1" dirty="0" smtClean="0">
                          <a:latin typeface="Arial Black"/>
                          <a:cs typeface="Arial Black"/>
                        </a:rPr>
                        <a:t>Expressions</a:t>
                      </a:r>
                      <a:endParaRPr lang="en-US" sz="2800" b="1" dirty="0">
                        <a:latin typeface="Arial Black"/>
                        <a:cs typeface="Arial Black"/>
                      </a:endParaRPr>
                    </a:p>
                  </a:txBody>
                  <a:tcPr>
                    <a:lnL w="12700" cap="flat" cmpd="sng" algn="ctr">
                      <a:solidFill>
                        <a:srgbClr val="C0504D">
                          <a:lumMod val="40000"/>
                          <a:lumOff val="6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CC1D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544286" y="1612088"/>
            <a:ext cx="8267560" cy="2605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제니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마이클 씨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오늘 수업 있으세요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?</a:t>
            </a:r>
          </a:p>
          <a:p>
            <a:pPr>
              <a:lnSpc>
                <a:spcPct val="200000"/>
              </a:lnSpc>
            </a:pP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마이클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: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네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,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한국어 수업이 있어요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.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</a:t>
            </a:r>
            <a:endParaRPr lang="en-US" altLang="ko-KR" sz="2800" b="1" dirty="0" smtClean="0">
              <a:latin typeface="나눔고딕"/>
              <a:ea typeface="나눔고딕"/>
              <a:cs typeface="나눔고딕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나눔고딕"/>
                <a:ea typeface="나눔고딕"/>
                <a:cs typeface="나눔고딕"/>
              </a:rPr>
              <a:t>	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			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제니 씨</a:t>
            </a:r>
            <a:r>
              <a:rPr lang="ko-KR" altLang="en-US" sz="2800" b="1" dirty="0" smtClean="0">
                <a:solidFill>
                  <a:srgbClr val="FF0080"/>
                </a:solidFill>
                <a:latin typeface="나눔고딕"/>
                <a:ea typeface="나눔고딕"/>
                <a:cs typeface="나눔고딕"/>
              </a:rPr>
              <a:t>는</a:t>
            </a:r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 오늘 수업 있으세요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?		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985846" y="3927231"/>
            <a:ext cx="2500923" cy="19538"/>
          </a:xfrm>
          <a:prstGeom prst="line">
            <a:avLst/>
          </a:prstGeom>
          <a:ln w="57150" cmpd="sng">
            <a:solidFill>
              <a:srgbClr val="FF008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3087077" y="5119076"/>
            <a:ext cx="2540000" cy="76199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311643" y="5231987"/>
            <a:ext cx="21685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 smtClean="0">
                <a:latin typeface="나눔고딕"/>
                <a:ea typeface="나눔고딕"/>
                <a:cs typeface="나눔고딕"/>
              </a:rPr>
              <a:t>제니 씨는요</a:t>
            </a:r>
            <a:r>
              <a:rPr lang="en-US" altLang="ko-KR" sz="2800" b="1" dirty="0" smtClean="0">
                <a:latin typeface="나눔고딕"/>
                <a:ea typeface="나눔고딕"/>
                <a:cs typeface="나눔고딕"/>
              </a:rPr>
              <a:t>?</a:t>
            </a:r>
            <a:endParaRPr lang="en-US" sz="2800" b="1" dirty="0">
              <a:latin typeface="나눔고딕"/>
              <a:ea typeface="나눔고딕"/>
              <a:cs typeface="나눔고딕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220308" y="4217930"/>
            <a:ext cx="0" cy="822994"/>
          </a:xfrm>
          <a:prstGeom prst="straightConnector1">
            <a:avLst/>
          </a:prstGeom>
          <a:ln w="57150" cmpd="sng">
            <a:solidFill>
              <a:srgbClr val="FF008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722038" y="6030128"/>
            <a:ext cx="32870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(How about you, Jenny?)</a:t>
            </a:r>
            <a:endParaRPr lang="en-US" sz="2400" dirty="0"/>
          </a:p>
        </p:txBody>
      </p:sp>
      <p:sp>
        <p:nvSpPr>
          <p:cNvPr id="9" name="직사각형 8">
            <a:hlinkClick r:id="rId2"/>
          </p:cNvPr>
          <p:cNvSpPr/>
          <p:nvPr/>
        </p:nvSpPr>
        <p:spPr>
          <a:xfrm>
            <a:off x="8077200" y="5839202"/>
            <a:ext cx="955040" cy="927358"/>
          </a:xfrm>
          <a:prstGeom prst="rect">
            <a:avLst/>
          </a:prstGeom>
          <a:blipFill dpi="0" rotWithShape="1">
            <a:blip r:embed="rId3">
              <a:alphaModFix amt="2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7055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8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7818</TotalTime>
  <Words>1458</Words>
  <Application>Microsoft Office PowerPoint</Application>
  <PresentationFormat>화면 슬라이드 쇼(4:3)</PresentationFormat>
  <Paragraphs>632</Paragraphs>
  <Slides>46</Slides>
  <Notes>17</Notes>
  <HiddenSlides>0</HiddenSlides>
  <MMClips>10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47" baseType="lpstr">
      <vt:lpstr>Office Theme</vt:lpstr>
      <vt:lpstr>PowerPoint 프레젠테이션</vt:lpstr>
      <vt:lpstr>3과 한국어 수업 [Korean Language Class]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Review The polite ending ~아요/어요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Lesson 2 C. 2</vt:lpstr>
      <vt:lpstr>Lesson 2 C. 2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여러분, 내일 뭐하세요?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2과 대학 캠퍼스 [University Campus]</dc:title>
  <dc:creator>Jee Hyun Lee</dc:creator>
  <cp:lastModifiedBy>Windows User</cp:lastModifiedBy>
  <cp:revision>337</cp:revision>
  <dcterms:created xsi:type="dcterms:W3CDTF">2015-10-11T22:15:39Z</dcterms:created>
  <dcterms:modified xsi:type="dcterms:W3CDTF">2018-09-12T21:22:46Z</dcterms:modified>
</cp:coreProperties>
</file>

<file path=docProps/thumbnail.jpeg>
</file>